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  <p:sldMasterId id="2147483700" r:id="rId3"/>
    <p:sldMasterId id="2147483713" r:id="rId4"/>
    <p:sldMasterId id="2147483722" r:id="rId5"/>
    <p:sldMasterId id="2147483731" r:id="rId6"/>
    <p:sldMasterId id="2147483740" r:id="rId7"/>
    <p:sldMasterId id="2147483758" r:id="rId8"/>
    <p:sldMasterId id="2147483749" r:id="rId9"/>
    <p:sldMasterId id="2147483770" r:id="rId10"/>
  </p:sldMasterIdLst>
  <p:notesMasterIdLst>
    <p:notesMasterId r:id="rId31"/>
  </p:notesMasterIdLst>
  <p:sldIdLst>
    <p:sldId id="257" r:id="rId11"/>
    <p:sldId id="258" r:id="rId12"/>
    <p:sldId id="259" r:id="rId13"/>
    <p:sldId id="280" r:id="rId14"/>
    <p:sldId id="281" r:id="rId15"/>
    <p:sldId id="267" r:id="rId16"/>
    <p:sldId id="283" r:id="rId17"/>
    <p:sldId id="282" r:id="rId18"/>
    <p:sldId id="284" r:id="rId19"/>
    <p:sldId id="286" r:id="rId20"/>
    <p:sldId id="285" r:id="rId21"/>
    <p:sldId id="297" r:id="rId22"/>
    <p:sldId id="261" r:id="rId23"/>
    <p:sldId id="262" r:id="rId24"/>
    <p:sldId id="278" r:id="rId25"/>
    <p:sldId id="279" r:id="rId26"/>
    <p:sldId id="264" r:id="rId27"/>
    <p:sldId id="266" r:id="rId28"/>
    <p:sldId id="296" r:id="rId29"/>
    <p:sldId id="298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718B8E5-FEFC-46A7-8B5D-D43662F93713}">
          <p14:sldIdLst>
            <p14:sldId id="257"/>
            <p14:sldId id="258"/>
            <p14:sldId id="259"/>
            <p14:sldId id="280"/>
            <p14:sldId id="281"/>
            <p14:sldId id="267"/>
            <p14:sldId id="283"/>
            <p14:sldId id="282"/>
            <p14:sldId id="284"/>
            <p14:sldId id="286"/>
            <p14:sldId id="285"/>
            <p14:sldId id="297"/>
            <p14:sldId id="261"/>
            <p14:sldId id="262"/>
            <p14:sldId id="278"/>
            <p14:sldId id="279"/>
            <p14:sldId id="264"/>
            <p14:sldId id="266"/>
            <p14:sldId id="296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5" autoAdjust="0"/>
    <p:restoredTop sz="94624" autoAdjust="0"/>
  </p:normalViewPr>
  <p:slideViewPr>
    <p:cSldViewPr showGuides="1">
      <p:cViewPr>
        <p:scale>
          <a:sx n="71" d="100"/>
          <a:sy n="71" d="100"/>
        </p:scale>
        <p:origin x="-1098" y="-882"/>
      </p:cViewPr>
      <p:guideLst>
        <p:guide orient="horz" pos="4020"/>
        <p:guide orient="horz" pos="2092"/>
        <p:guide orient="horz" pos="232"/>
        <p:guide pos="2880"/>
        <p:guide pos="5556"/>
        <p:guide pos="453"/>
        <p:guide pos="204"/>
        <p:guide pos="542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3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4113B88-BF69-4519-961E-5F67AD43E6F9}" type="datetimeFigureOut">
              <a:rPr lang="de-DE" smtClean="0"/>
              <a:pPr/>
              <a:t>09.01.2017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77C7F6B-6752-494E-96F7-BBB0D38BE06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7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Warum</a:t>
            </a:r>
            <a:r>
              <a:rPr lang="de-CH" baseline="0" dirty="0" smtClean="0"/>
              <a:t> den pädagogischen Prozess B-B-B mittels E-Learning üben und nicht 1:1 live? Die folgenden Seiten geben Auskunft darüber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7F6B-6752-494E-96F7-BBB0D38BE06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74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Neurobiologisch:</a:t>
            </a:r>
            <a:r>
              <a:rPr lang="de-DE" baseline="0" dirty="0" smtClean="0"/>
              <a:t> grobe Fahrplan vorgegeben, Bewegungsablauf plant Hirn zentrale Punkte der Bewegung – ergebnisrelevant </a:t>
            </a:r>
          </a:p>
          <a:p>
            <a:r>
              <a:rPr lang="de-DE" baseline="0" dirty="0" smtClean="0"/>
              <a:t>Variabilität: lässt keine </a:t>
            </a:r>
            <a:r>
              <a:rPr lang="de-DE" baseline="0" dirty="0" err="1" smtClean="0"/>
              <a:t>grossen</a:t>
            </a:r>
            <a:r>
              <a:rPr lang="de-DE" baseline="0" dirty="0" smtClean="0"/>
              <a:t> Varianten zu...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7F6B-6752-494E-96F7-BBB0D38BE060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79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1209676"/>
            <a:ext cx="8835714" cy="5172074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80975" indent="0">
              <a:buNone/>
              <a:defRPr sz="3200">
                <a:solidFill>
                  <a:schemeClr val="bg1"/>
                </a:solidFill>
              </a:defRPr>
            </a:lvl2pPr>
            <a:lvl3pPr marL="361950" indent="0">
              <a:buNone/>
              <a:defRPr sz="3200">
                <a:solidFill>
                  <a:schemeClr val="bg1"/>
                </a:solidFill>
              </a:defRPr>
            </a:lvl3pPr>
            <a:lvl4pPr marL="534988" indent="0">
              <a:buNone/>
              <a:defRPr sz="3200">
                <a:solidFill>
                  <a:schemeClr val="bg1"/>
                </a:solidFill>
              </a:defRPr>
            </a:lvl4pPr>
            <a:lvl5pPr marL="715962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289382"/>
            <a:ext cx="2520000" cy="691346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8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20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4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70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42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061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143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15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45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492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429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585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8100" y="412750"/>
            <a:ext cx="1889125" cy="5703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12750"/>
            <a:ext cx="5516562" cy="5703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0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1074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67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12750"/>
            <a:ext cx="6589712" cy="7842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691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88138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856163" y="6524625"/>
            <a:ext cx="3429000" cy="277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smtClean="0">
                <a:solidFill>
                  <a:srgbClr val="4F5150"/>
                </a:solidFill>
                <a:latin typeface="Arial" charset="0"/>
              </a:rPr>
              <a:t>Pädagogische Hochschule des Kantons St.Gallen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1150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9138" y="65166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2D77EC-374C-4E36-BA8D-A109BED64092}" type="slidenum">
              <a:rPr lang="de-DE" altLang="de-DE" sz="1000" smtClean="0">
                <a:solidFill>
                  <a:srgbClr val="66B041"/>
                </a:solidFill>
                <a:latin typeface="Arial Black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000" smtClean="0">
              <a:solidFill>
                <a:srgbClr val="66B041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altLang="de-DE" smtClean="0">
              <a:solidFill>
                <a:srgbClr val="000000"/>
              </a:solidFill>
            </a:endParaRPr>
          </a:p>
        </p:txBody>
      </p:sp>
      <p:pic>
        <p:nvPicPr>
          <p:cNvPr id="9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83768" y="263525"/>
            <a:ext cx="4824536" cy="71720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454150"/>
            <a:ext cx="6657975" cy="4675188"/>
          </a:xfrm>
        </p:spPr>
        <p:txBody>
          <a:bodyPr/>
          <a:lstStyle>
            <a:lvl1pPr marL="0" indent="195263">
              <a:lnSpc>
                <a:spcPct val="150000"/>
              </a:lnSpc>
              <a:buClr>
                <a:schemeClr val="bg1"/>
              </a:buClr>
              <a:buFont typeface="Times"/>
              <a:buChar char="•"/>
              <a:tabLst>
                <a:tab pos="6477000" algn="r"/>
              </a:tabLst>
              <a:defRPr/>
            </a:lvl1pPr>
          </a:lstStyle>
          <a:p>
            <a:r>
              <a:rPr lang="de-DE"/>
              <a:t>Master-Untertitelformat bearbeiten	</a:t>
            </a:r>
          </a:p>
        </p:txBody>
      </p:sp>
      <p:pic>
        <p:nvPicPr>
          <p:cNvPr id="10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26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89712" cy="7842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12776"/>
            <a:ext cx="7558087" cy="46783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4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7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4410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287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699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617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75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52167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20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0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6850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8100" y="412750"/>
            <a:ext cx="1889125" cy="5703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12750"/>
            <a:ext cx="5516562" cy="5703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7071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12750"/>
            <a:ext cx="6589712" cy="7842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3283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1209676"/>
            <a:ext cx="8835714" cy="5172074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80975" indent="0">
              <a:buNone/>
              <a:defRPr sz="3200">
                <a:solidFill>
                  <a:schemeClr val="bg1"/>
                </a:solidFill>
              </a:defRPr>
            </a:lvl2pPr>
            <a:lvl3pPr marL="361950" indent="0">
              <a:buNone/>
              <a:defRPr sz="3200">
                <a:solidFill>
                  <a:schemeClr val="bg1"/>
                </a:solidFill>
              </a:defRPr>
            </a:lvl3pPr>
            <a:lvl4pPr marL="534988" indent="0">
              <a:buNone/>
              <a:defRPr sz="3200">
                <a:solidFill>
                  <a:schemeClr val="bg1"/>
                </a:solidFill>
              </a:defRPr>
            </a:lvl4pPr>
            <a:lvl5pPr marL="715962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289382"/>
            <a:ext cx="2520000" cy="691346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76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7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29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3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9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352967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56690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6041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 userDrawn="1"/>
        </p:nvSpPr>
        <p:spPr>
          <a:xfrm>
            <a:off x="1167859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137158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352967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Ellipse 16"/>
          <p:cNvSpPr/>
          <p:nvPr userDrawn="1"/>
        </p:nvSpPr>
        <p:spPr>
          <a:xfrm>
            <a:off x="556690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60413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Ellipse 30"/>
          <p:cNvSpPr/>
          <p:nvPr userDrawn="1"/>
        </p:nvSpPr>
        <p:spPr>
          <a:xfrm>
            <a:off x="352967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Ellipse 31"/>
          <p:cNvSpPr/>
          <p:nvPr userDrawn="1"/>
        </p:nvSpPr>
        <p:spPr>
          <a:xfrm>
            <a:off x="556690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Ellipse 37"/>
          <p:cNvSpPr/>
          <p:nvPr userDrawn="1"/>
        </p:nvSpPr>
        <p:spPr>
          <a:xfrm>
            <a:off x="352967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56690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Ellipse 44"/>
          <p:cNvSpPr/>
          <p:nvPr userDrawn="1"/>
        </p:nvSpPr>
        <p:spPr>
          <a:xfrm>
            <a:off x="352967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Ellipse 45"/>
          <p:cNvSpPr/>
          <p:nvPr userDrawn="1"/>
        </p:nvSpPr>
        <p:spPr>
          <a:xfrm>
            <a:off x="556690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Ellipse 46"/>
          <p:cNvSpPr/>
          <p:nvPr userDrawn="1"/>
        </p:nvSpPr>
        <p:spPr>
          <a:xfrm>
            <a:off x="760413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Ellipse 51"/>
          <p:cNvSpPr/>
          <p:nvPr userDrawn="1"/>
        </p:nvSpPr>
        <p:spPr>
          <a:xfrm>
            <a:off x="352967" y="26396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Ellipse 58"/>
          <p:cNvSpPr/>
          <p:nvPr userDrawn="1"/>
        </p:nvSpPr>
        <p:spPr>
          <a:xfrm>
            <a:off x="352967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Ellipse 59"/>
          <p:cNvSpPr/>
          <p:nvPr userDrawn="1"/>
        </p:nvSpPr>
        <p:spPr>
          <a:xfrm>
            <a:off x="556690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 userDrawn="1"/>
        </p:nvSpPr>
        <p:spPr>
          <a:xfrm>
            <a:off x="352967" y="3462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Ellipse 79"/>
          <p:cNvSpPr/>
          <p:nvPr userDrawn="1"/>
        </p:nvSpPr>
        <p:spPr>
          <a:xfrm>
            <a:off x="352967" y="37363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Ellipse 93"/>
          <p:cNvSpPr/>
          <p:nvPr userDrawn="1"/>
        </p:nvSpPr>
        <p:spPr>
          <a:xfrm>
            <a:off x="352967" y="42847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Ellipse 100"/>
          <p:cNvSpPr/>
          <p:nvPr userDrawn="1"/>
        </p:nvSpPr>
        <p:spPr>
          <a:xfrm>
            <a:off x="352967" y="4558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 userDrawn="1"/>
        </p:nvSpPr>
        <p:spPr>
          <a:xfrm>
            <a:off x="352967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Ellipse 108"/>
          <p:cNvSpPr/>
          <p:nvPr userDrawn="1"/>
        </p:nvSpPr>
        <p:spPr>
          <a:xfrm>
            <a:off x="556690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 userDrawn="1"/>
        </p:nvSpPr>
        <p:spPr>
          <a:xfrm>
            <a:off x="352967" y="59298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600200"/>
            <a:ext cx="749662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0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20372" y="6492875"/>
            <a:ext cx="440088" cy="365125"/>
          </a:xfrm>
        </p:spPr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65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5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1209676"/>
            <a:ext cx="8835714" cy="5172074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80975" indent="0">
              <a:buNone/>
              <a:defRPr sz="3200">
                <a:solidFill>
                  <a:schemeClr val="bg1"/>
                </a:solidFill>
              </a:defRPr>
            </a:lvl2pPr>
            <a:lvl3pPr marL="361950" indent="0">
              <a:buNone/>
              <a:defRPr sz="3200">
                <a:solidFill>
                  <a:schemeClr val="bg1"/>
                </a:solidFill>
              </a:defRPr>
            </a:lvl3pPr>
            <a:lvl4pPr marL="534988" indent="0">
              <a:buNone/>
              <a:defRPr sz="3200">
                <a:solidFill>
                  <a:schemeClr val="bg1"/>
                </a:solidFill>
              </a:defRPr>
            </a:lvl4pPr>
            <a:lvl5pPr marL="715962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289382"/>
            <a:ext cx="2520000" cy="691346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32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7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45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92380" y="6492875"/>
            <a:ext cx="440088" cy="365125"/>
          </a:xfrm>
        </p:spPr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3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52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352967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56690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6041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 userDrawn="1"/>
        </p:nvSpPr>
        <p:spPr>
          <a:xfrm>
            <a:off x="1167859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137158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352967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Ellipse 16"/>
          <p:cNvSpPr/>
          <p:nvPr userDrawn="1"/>
        </p:nvSpPr>
        <p:spPr>
          <a:xfrm>
            <a:off x="556690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60413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Ellipse 30"/>
          <p:cNvSpPr/>
          <p:nvPr userDrawn="1"/>
        </p:nvSpPr>
        <p:spPr>
          <a:xfrm>
            <a:off x="352967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Ellipse 31"/>
          <p:cNvSpPr/>
          <p:nvPr userDrawn="1"/>
        </p:nvSpPr>
        <p:spPr>
          <a:xfrm>
            <a:off x="556690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Ellipse 37"/>
          <p:cNvSpPr/>
          <p:nvPr userDrawn="1"/>
        </p:nvSpPr>
        <p:spPr>
          <a:xfrm>
            <a:off x="352967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56690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Ellipse 44"/>
          <p:cNvSpPr/>
          <p:nvPr userDrawn="1"/>
        </p:nvSpPr>
        <p:spPr>
          <a:xfrm>
            <a:off x="352967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Ellipse 45"/>
          <p:cNvSpPr/>
          <p:nvPr userDrawn="1"/>
        </p:nvSpPr>
        <p:spPr>
          <a:xfrm>
            <a:off x="556690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Ellipse 46"/>
          <p:cNvSpPr/>
          <p:nvPr userDrawn="1"/>
        </p:nvSpPr>
        <p:spPr>
          <a:xfrm>
            <a:off x="760413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Ellipse 51"/>
          <p:cNvSpPr/>
          <p:nvPr userDrawn="1"/>
        </p:nvSpPr>
        <p:spPr>
          <a:xfrm>
            <a:off x="352967" y="26396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Ellipse 58"/>
          <p:cNvSpPr/>
          <p:nvPr userDrawn="1"/>
        </p:nvSpPr>
        <p:spPr>
          <a:xfrm>
            <a:off x="352967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Ellipse 59"/>
          <p:cNvSpPr/>
          <p:nvPr userDrawn="1"/>
        </p:nvSpPr>
        <p:spPr>
          <a:xfrm>
            <a:off x="556690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 userDrawn="1"/>
        </p:nvSpPr>
        <p:spPr>
          <a:xfrm>
            <a:off x="352967" y="3462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Ellipse 79"/>
          <p:cNvSpPr/>
          <p:nvPr userDrawn="1"/>
        </p:nvSpPr>
        <p:spPr>
          <a:xfrm>
            <a:off x="352967" y="37363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Ellipse 93"/>
          <p:cNvSpPr/>
          <p:nvPr userDrawn="1"/>
        </p:nvSpPr>
        <p:spPr>
          <a:xfrm>
            <a:off x="352967" y="42847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Ellipse 100"/>
          <p:cNvSpPr/>
          <p:nvPr userDrawn="1"/>
        </p:nvSpPr>
        <p:spPr>
          <a:xfrm>
            <a:off x="352967" y="4558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 userDrawn="1"/>
        </p:nvSpPr>
        <p:spPr>
          <a:xfrm>
            <a:off x="352967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Ellipse 108"/>
          <p:cNvSpPr/>
          <p:nvPr userDrawn="1"/>
        </p:nvSpPr>
        <p:spPr>
          <a:xfrm>
            <a:off x="556690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 userDrawn="1"/>
        </p:nvSpPr>
        <p:spPr>
          <a:xfrm>
            <a:off x="352967" y="59298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600200"/>
            <a:ext cx="749662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74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0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2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1209676"/>
            <a:ext cx="8835714" cy="5172074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80975" indent="0">
              <a:buNone/>
              <a:defRPr sz="3200">
                <a:solidFill>
                  <a:schemeClr val="bg1"/>
                </a:solidFill>
              </a:defRPr>
            </a:lvl2pPr>
            <a:lvl3pPr marL="361950" indent="0">
              <a:buNone/>
              <a:defRPr sz="3200">
                <a:solidFill>
                  <a:schemeClr val="bg1"/>
                </a:solidFill>
              </a:defRPr>
            </a:lvl3pPr>
            <a:lvl4pPr marL="534988" indent="0">
              <a:buNone/>
              <a:defRPr sz="3200">
                <a:solidFill>
                  <a:schemeClr val="bg1"/>
                </a:solidFill>
              </a:defRPr>
            </a:lvl4pPr>
            <a:lvl5pPr marL="715962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289382"/>
            <a:ext cx="2520000" cy="691346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27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352967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 userDrawn="1"/>
        </p:nvSpPr>
        <p:spPr>
          <a:xfrm>
            <a:off x="556690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 userDrawn="1"/>
        </p:nvSpPr>
        <p:spPr>
          <a:xfrm>
            <a:off x="76041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 userDrawn="1"/>
        </p:nvSpPr>
        <p:spPr>
          <a:xfrm>
            <a:off x="1167859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 userDrawn="1"/>
        </p:nvSpPr>
        <p:spPr>
          <a:xfrm>
            <a:off x="137158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 userDrawn="1"/>
        </p:nvSpPr>
        <p:spPr>
          <a:xfrm>
            <a:off x="352967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 userDrawn="1"/>
        </p:nvSpPr>
        <p:spPr>
          <a:xfrm>
            <a:off x="556690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 userDrawn="1"/>
        </p:nvSpPr>
        <p:spPr>
          <a:xfrm>
            <a:off x="760413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 userDrawn="1"/>
        </p:nvSpPr>
        <p:spPr>
          <a:xfrm>
            <a:off x="352967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 userDrawn="1"/>
        </p:nvSpPr>
        <p:spPr>
          <a:xfrm>
            <a:off x="556690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 userDrawn="1"/>
        </p:nvSpPr>
        <p:spPr>
          <a:xfrm>
            <a:off x="352967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 userDrawn="1"/>
        </p:nvSpPr>
        <p:spPr>
          <a:xfrm>
            <a:off x="556690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 userDrawn="1"/>
        </p:nvSpPr>
        <p:spPr>
          <a:xfrm>
            <a:off x="352967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 userDrawn="1"/>
        </p:nvSpPr>
        <p:spPr>
          <a:xfrm>
            <a:off x="556690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 userDrawn="1"/>
        </p:nvSpPr>
        <p:spPr>
          <a:xfrm>
            <a:off x="760413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 userDrawn="1"/>
        </p:nvSpPr>
        <p:spPr>
          <a:xfrm>
            <a:off x="352967" y="26396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 userDrawn="1"/>
        </p:nvSpPr>
        <p:spPr>
          <a:xfrm>
            <a:off x="352967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 userDrawn="1"/>
        </p:nvSpPr>
        <p:spPr>
          <a:xfrm>
            <a:off x="556690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 userDrawn="1"/>
        </p:nvSpPr>
        <p:spPr>
          <a:xfrm>
            <a:off x="352967" y="3462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 userDrawn="1"/>
        </p:nvSpPr>
        <p:spPr>
          <a:xfrm>
            <a:off x="352967" y="37363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 userDrawn="1"/>
        </p:nvSpPr>
        <p:spPr>
          <a:xfrm>
            <a:off x="352967" y="42847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Ellipse 100"/>
          <p:cNvSpPr/>
          <p:nvPr userDrawn="1"/>
        </p:nvSpPr>
        <p:spPr>
          <a:xfrm>
            <a:off x="352967" y="4558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/>
          <p:cNvSpPr/>
          <p:nvPr userDrawn="1"/>
        </p:nvSpPr>
        <p:spPr>
          <a:xfrm>
            <a:off x="352967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llipse 108"/>
          <p:cNvSpPr/>
          <p:nvPr userDrawn="1"/>
        </p:nvSpPr>
        <p:spPr>
          <a:xfrm>
            <a:off x="556690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Ellipse 128"/>
          <p:cNvSpPr/>
          <p:nvPr userDrawn="1"/>
        </p:nvSpPr>
        <p:spPr>
          <a:xfrm>
            <a:off x="352967" y="59298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600200"/>
            <a:ext cx="749662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89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7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86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3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352967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56690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6041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 userDrawn="1"/>
        </p:nvSpPr>
        <p:spPr>
          <a:xfrm>
            <a:off x="1167859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137158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352967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Ellipse 16"/>
          <p:cNvSpPr/>
          <p:nvPr userDrawn="1"/>
        </p:nvSpPr>
        <p:spPr>
          <a:xfrm>
            <a:off x="556690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60413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Ellipse 30"/>
          <p:cNvSpPr/>
          <p:nvPr userDrawn="1"/>
        </p:nvSpPr>
        <p:spPr>
          <a:xfrm>
            <a:off x="352967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Ellipse 31"/>
          <p:cNvSpPr/>
          <p:nvPr userDrawn="1"/>
        </p:nvSpPr>
        <p:spPr>
          <a:xfrm>
            <a:off x="556690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Ellipse 37"/>
          <p:cNvSpPr/>
          <p:nvPr userDrawn="1"/>
        </p:nvSpPr>
        <p:spPr>
          <a:xfrm>
            <a:off x="352967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56690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Ellipse 44"/>
          <p:cNvSpPr/>
          <p:nvPr userDrawn="1"/>
        </p:nvSpPr>
        <p:spPr>
          <a:xfrm>
            <a:off x="352967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Ellipse 45"/>
          <p:cNvSpPr/>
          <p:nvPr userDrawn="1"/>
        </p:nvSpPr>
        <p:spPr>
          <a:xfrm>
            <a:off x="556690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Ellipse 46"/>
          <p:cNvSpPr/>
          <p:nvPr userDrawn="1"/>
        </p:nvSpPr>
        <p:spPr>
          <a:xfrm>
            <a:off x="760413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Ellipse 51"/>
          <p:cNvSpPr/>
          <p:nvPr userDrawn="1"/>
        </p:nvSpPr>
        <p:spPr>
          <a:xfrm>
            <a:off x="352967" y="26396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Ellipse 58"/>
          <p:cNvSpPr/>
          <p:nvPr userDrawn="1"/>
        </p:nvSpPr>
        <p:spPr>
          <a:xfrm>
            <a:off x="352967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Ellipse 59"/>
          <p:cNvSpPr/>
          <p:nvPr userDrawn="1"/>
        </p:nvSpPr>
        <p:spPr>
          <a:xfrm>
            <a:off x="556690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 userDrawn="1"/>
        </p:nvSpPr>
        <p:spPr>
          <a:xfrm>
            <a:off x="352967" y="3462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Ellipse 79"/>
          <p:cNvSpPr/>
          <p:nvPr userDrawn="1"/>
        </p:nvSpPr>
        <p:spPr>
          <a:xfrm>
            <a:off x="352967" y="37363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Ellipse 93"/>
          <p:cNvSpPr/>
          <p:nvPr userDrawn="1"/>
        </p:nvSpPr>
        <p:spPr>
          <a:xfrm>
            <a:off x="352967" y="42847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Ellipse 100"/>
          <p:cNvSpPr/>
          <p:nvPr userDrawn="1"/>
        </p:nvSpPr>
        <p:spPr>
          <a:xfrm>
            <a:off x="352967" y="4558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 userDrawn="1"/>
        </p:nvSpPr>
        <p:spPr>
          <a:xfrm>
            <a:off x="352967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Ellipse 108"/>
          <p:cNvSpPr/>
          <p:nvPr userDrawn="1"/>
        </p:nvSpPr>
        <p:spPr>
          <a:xfrm>
            <a:off x="556690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 userDrawn="1"/>
        </p:nvSpPr>
        <p:spPr>
          <a:xfrm>
            <a:off x="352967" y="59298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600200"/>
            <a:ext cx="749662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68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20372" y="6492875"/>
            <a:ext cx="440088" cy="365125"/>
          </a:xfrm>
        </p:spPr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53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7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1209676"/>
            <a:ext cx="8835714" cy="5172074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80975" indent="0">
              <a:buNone/>
              <a:defRPr sz="3200">
                <a:solidFill>
                  <a:schemeClr val="bg1"/>
                </a:solidFill>
              </a:defRPr>
            </a:lvl2pPr>
            <a:lvl3pPr marL="361950" indent="0">
              <a:buNone/>
              <a:defRPr sz="3200">
                <a:solidFill>
                  <a:schemeClr val="bg1"/>
                </a:solidFill>
              </a:defRPr>
            </a:lvl3pPr>
            <a:lvl4pPr marL="534988" indent="0">
              <a:buNone/>
              <a:defRPr sz="3200">
                <a:solidFill>
                  <a:schemeClr val="bg1"/>
                </a:solidFill>
              </a:defRPr>
            </a:lvl4pPr>
            <a:lvl5pPr marL="715962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289382"/>
            <a:ext cx="2520000" cy="691346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24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7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81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67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1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352967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56690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6041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 userDrawn="1"/>
        </p:nvSpPr>
        <p:spPr>
          <a:xfrm>
            <a:off x="1167859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137158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352967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Ellipse 16"/>
          <p:cNvSpPr/>
          <p:nvPr userDrawn="1"/>
        </p:nvSpPr>
        <p:spPr>
          <a:xfrm>
            <a:off x="556690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60413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Ellipse 30"/>
          <p:cNvSpPr/>
          <p:nvPr userDrawn="1"/>
        </p:nvSpPr>
        <p:spPr>
          <a:xfrm>
            <a:off x="352967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Ellipse 31"/>
          <p:cNvSpPr/>
          <p:nvPr userDrawn="1"/>
        </p:nvSpPr>
        <p:spPr>
          <a:xfrm>
            <a:off x="556690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Ellipse 37"/>
          <p:cNvSpPr/>
          <p:nvPr userDrawn="1"/>
        </p:nvSpPr>
        <p:spPr>
          <a:xfrm>
            <a:off x="352967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56690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Ellipse 44"/>
          <p:cNvSpPr/>
          <p:nvPr userDrawn="1"/>
        </p:nvSpPr>
        <p:spPr>
          <a:xfrm>
            <a:off x="352967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Ellipse 45"/>
          <p:cNvSpPr/>
          <p:nvPr userDrawn="1"/>
        </p:nvSpPr>
        <p:spPr>
          <a:xfrm>
            <a:off x="556690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Ellipse 46"/>
          <p:cNvSpPr/>
          <p:nvPr userDrawn="1"/>
        </p:nvSpPr>
        <p:spPr>
          <a:xfrm>
            <a:off x="760413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Ellipse 51"/>
          <p:cNvSpPr/>
          <p:nvPr userDrawn="1"/>
        </p:nvSpPr>
        <p:spPr>
          <a:xfrm>
            <a:off x="352967" y="26396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Ellipse 58"/>
          <p:cNvSpPr/>
          <p:nvPr userDrawn="1"/>
        </p:nvSpPr>
        <p:spPr>
          <a:xfrm>
            <a:off x="352967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Ellipse 59"/>
          <p:cNvSpPr/>
          <p:nvPr userDrawn="1"/>
        </p:nvSpPr>
        <p:spPr>
          <a:xfrm>
            <a:off x="556690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 userDrawn="1"/>
        </p:nvSpPr>
        <p:spPr>
          <a:xfrm>
            <a:off x="352967" y="3462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Ellipse 79"/>
          <p:cNvSpPr/>
          <p:nvPr userDrawn="1"/>
        </p:nvSpPr>
        <p:spPr>
          <a:xfrm>
            <a:off x="352967" y="37363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Ellipse 93"/>
          <p:cNvSpPr/>
          <p:nvPr userDrawn="1"/>
        </p:nvSpPr>
        <p:spPr>
          <a:xfrm>
            <a:off x="352967" y="42847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Ellipse 100"/>
          <p:cNvSpPr/>
          <p:nvPr userDrawn="1"/>
        </p:nvSpPr>
        <p:spPr>
          <a:xfrm>
            <a:off x="352967" y="4558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 userDrawn="1"/>
        </p:nvSpPr>
        <p:spPr>
          <a:xfrm>
            <a:off x="352967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Ellipse 108"/>
          <p:cNvSpPr/>
          <p:nvPr userDrawn="1"/>
        </p:nvSpPr>
        <p:spPr>
          <a:xfrm>
            <a:off x="556690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 userDrawn="1"/>
        </p:nvSpPr>
        <p:spPr>
          <a:xfrm>
            <a:off x="352967" y="59298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600200"/>
            <a:ext cx="749662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46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pic>
        <p:nvPicPr>
          <p:cNvPr id="8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38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pic>
        <p:nvPicPr>
          <p:cNvPr id="6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pic>
        <p:nvPicPr>
          <p:cNvPr id="5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50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1209676"/>
            <a:ext cx="8835714" cy="5172074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180975" indent="0">
              <a:buNone/>
              <a:defRPr sz="3200">
                <a:solidFill>
                  <a:schemeClr val="bg1"/>
                </a:solidFill>
              </a:defRPr>
            </a:lvl2pPr>
            <a:lvl3pPr marL="361950" indent="0">
              <a:buNone/>
              <a:defRPr sz="3200">
                <a:solidFill>
                  <a:schemeClr val="bg1"/>
                </a:solidFill>
              </a:defRPr>
            </a:lvl3pPr>
            <a:lvl4pPr marL="534988" indent="0">
              <a:buNone/>
              <a:defRPr sz="3200">
                <a:solidFill>
                  <a:schemeClr val="bg1"/>
                </a:solidFill>
              </a:defRPr>
            </a:lvl4pPr>
            <a:lvl5pPr marL="715962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289382"/>
            <a:ext cx="2520000" cy="691346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80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7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2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03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  <a:prstGeom prst="rect">
            <a:avLst/>
          </a:prstGeom>
        </p:spPr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 smtClean="0"/>
              <a:pPr/>
              <a:t>09.01.2017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19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1196975"/>
            <a:ext cx="8802346" cy="5184776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352967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556690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76041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Ellipse 13"/>
          <p:cNvSpPr/>
          <p:nvPr userDrawn="1"/>
        </p:nvSpPr>
        <p:spPr>
          <a:xfrm>
            <a:off x="1167859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1371583" y="12687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352967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Ellipse 16"/>
          <p:cNvSpPr/>
          <p:nvPr userDrawn="1"/>
        </p:nvSpPr>
        <p:spPr>
          <a:xfrm>
            <a:off x="556690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760413" y="15429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Ellipse 30"/>
          <p:cNvSpPr/>
          <p:nvPr userDrawn="1"/>
        </p:nvSpPr>
        <p:spPr>
          <a:xfrm>
            <a:off x="352967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Ellipse 31"/>
          <p:cNvSpPr/>
          <p:nvPr userDrawn="1"/>
        </p:nvSpPr>
        <p:spPr>
          <a:xfrm>
            <a:off x="556690" y="18171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Ellipse 37"/>
          <p:cNvSpPr/>
          <p:nvPr userDrawn="1"/>
        </p:nvSpPr>
        <p:spPr>
          <a:xfrm>
            <a:off x="352967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56690" y="20913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Ellipse 44"/>
          <p:cNvSpPr/>
          <p:nvPr userDrawn="1"/>
        </p:nvSpPr>
        <p:spPr>
          <a:xfrm>
            <a:off x="352967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Ellipse 45"/>
          <p:cNvSpPr/>
          <p:nvPr userDrawn="1"/>
        </p:nvSpPr>
        <p:spPr>
          <a:xfrm>
            <a:off x="556690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Ellipse 46"/>
          <p:cNvSpPr/>
          <p:nvPr userDrawn="1"/>
        </p:nvSpPr>
        <p:spPr>
          <a:xfrm>
            <a:off x="760413" y="23654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Ellipse 51"/>
          <p:cNvSpPr/>
          <p:nvPr userDrawn="1"/>
        </p:nvSpPr>
        <p:spPr>
          <a:xfrm>
            <a:off x="352967" y="263966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Ellipse 58"/>
          <p:cNvSpPr/>
          <p:nvPr userDrawn="1"/>
        </p:nvSpPr>
        <p:spPr>
          <a:xfrm>
            <a:off x="352967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Ellipse 59"/>
          <p:cNvSpPr/>
          <p:nvPr userDrawn="1"/>
        </p:nvSpPr>
        <p:spPr>
          <a:xfrm>
            <a:off x="556690" y="29138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Ellipse 72"/>
          <p:cNvSpPr/>
          <p:nvPr userDrawn="1"/>
        </p:nvSpPr>
        <p:spPr>
          <a:xfrm>
            <a:off x="352967" y="34622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Ellipse 79"/>
          <p:cNvSpPr/>
          <p:nvPr userDrawn="1"/>
        </p:nvSpPr>
        <p:spPr>
          <a:xfrm>
            <a:off x="352967" y="373638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Ellipse 93"/>
          <p:cNvSpPr/>
          <p:nvPr userDrawn="1"/>
        </p:nvSpPr>
        <p:spPr>
          <a:xfrm>
            <a:off x="352967" y="428474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Ellipse 100"/>
          <p:cNvSpPr/>
          <p:nvPr userDrawn="1"/>
        </p:nvSpPr>
        <p:spPr>
          <a:xfrm>
            <a:off x="352967" y="45589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Ellipse 107"/>
          <p:cNvSpPr/>
          <p:nvPr userDrawn="1"/>
        </p:nvSpPr>
        <p:spPr>
          <a:xfrm>
            <a:off x="352967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Ellipse 108"/>
          <p:cNvSpPr/>
          <p:nvPr userDrawn="1"/>
        </p:nvSpPr>
        <p:spPr>
          <a:xfrm>
            <a:off x="556690" y="483310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9" name="Ellipse 128"/>
          <p:cNvSpPr/>
          <p:nvPr userDrawn="1"/>
        </p:nvSpPr>
        <p:spPr>
          <a:xfrm>
            <a:off x="352967" y="5929820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600200"/>
            <a:ext cx="749662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76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4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5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7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88138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856163" y="6524625"/>
            <a:ext cx="3429000" cy="277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smtClean="0">
                <a:solidFill>
                  <a:srgbClr val="4F5150"/>
                </a:solidFill>
                <a:latin typeface="Arial" charset="0"/>
              </a:rPr>
              <a:t>Pädagogische Hochschule des Kantons St.Gallen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9138" y="65166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38ABE8-48FD-4F0A-88AF-3E768A9DE71A}" type="slidenum">
              <a:rPr lang="de-DE" altLang="de-DE" sz="1000" smtClean="0">
                <a:solidFill>
                  <a:srgbClr val="66B041"/>
                </a:solidFill>
                <a:latin typeface="Arial Black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000" smtClean="0">
              <a:solidFill>
                <a:srgbClr val="66B041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altLang="de-DE" smtClean="0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412750"/>
            <a:ext cx="6519862" cy="806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438275"/>
            <a:ext cx="6657975" cy="4675188"/>
          </a:xfrm>
        </p:spPr>
        <p:txBody>
          <a:bodyPr/>
          <a:lstStyle>
            <a:lvl1pPr marL="0" indent="195263">
              <a:lnSpc>
                <a:spcPct val="150000"/>
              </a:lnSpc>
              <a:buClr>
                <a:schemeClr val="bg1"/>
              </a:buClr>
              <a:buFont typeface="Times"/>
              <a:buChar char="•"/>
              <a:tabLst>
                <a:tab pos="6477000" algn="r"/>
              </a:tabLst>
              <a:defRPr/>
            </a:lvl1pPr>
          </a:lstStyle>
          <a:p>
            <a:r>
              <a:rPr lang="de-DE"/>
              <a:t>Master-Untertitelformat bearbeiten	</a:t>
            </a:r>
          </a:p>
        </p:txBody>
      </p:sp>
    </p:spTree>
    <p:extLst>
      <p:ext uri="{BB962C8B-B14F-4D97-AF65-F5344CB8AC3E}">
        <p14:creationId xmlns:p14="http://schemas.microsoft.com/office/powerpoint/2010/main" val="40058703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0401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46161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5700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61451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706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88138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856163" y="6524625"/>
            <a:ext cx="3429000" cy="277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smtClean="0">
                <a:solidFill>
                  <a:srgbClr val="4F5150"/>
                </a:solidFill>
                <a:latin typeface="Arial" charset="0"/>
              </a:rPr>
              <a:t>Pädagogische Hochschule des Kantons St.Gallen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9138" y="65166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7D7038-DD59-4DB3-A74C-6AF8BBC997BC}" type="slidenum">
              <a:rPr lang="de-DE" altLang="de-DE" sz="1000" smtClean="0">
                <a:solidFill>
                  <a:srgbClr val="66B041"/>
                </a:solidFill>
                <a:latin typeface="Arial Black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000" smtClean="0">
              <a:solidFill>
                <a:srgbClr val="66B041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altLang="de-DE" smtClean="0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412750"/>
            <a:ext cx="6519862" cy="806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454150"/>
            <a:ext cx="6657975" cy="4675188"/>
          </a:xfrm>
        </p:spPr>
        <p:txBody>
          <a:bodyPr/>
          <a:lstStyle>
            <a:lvl1pPr marL="0" indent="195263">
              <a:lnSpc>
                <a:spcPct val="150000"/>
              </a:lnSpc>
              <a:buClr>
                <a:schemeClr val="bg1"/>
              </a:buClr>
              <a:buFont typeface="Times"/>
              <a:buChar char="•"/>
              <a:tabLst>
                <a:tab pos="6477000" algn="r"/>
              </a:tabLst>
              <a:defRPr/>
            </a:lvl1pPr>
          </a:lstStyle>
          <a:p>
            <a:r>
              <a:rPr lang="de-DE"/>
              <a:t>Master-Untertitelformat bearbeiten	</a:t>
            </a:r>
          </a:p>
        </p:txBody>
      </p:sp>
      <p:pic>
        <p:nvPicPr>
          <p:cNvPr id="9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20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6968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30408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2006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4814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8100" y="412750"/>
            <a:ext cx="1889125" cy="5703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12750"/>
            <a:ext cx="5516562" cy="5703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9062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12750"/>
            <a:ext cx="6589712" cy="7842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438275"/>
            <a:ext cx="3702050" cy="46783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438275"/>
            <a:ext cx="3703637" cy="46783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67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8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4"/>
          <p:cNvSpPr/>
          <p:nvPr/>
        </p:nvSpPr>
        <p:spPr>
          <a:xfrm>
            <a:off x="228" y="0"/>
            <a:ext cx="8819922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fld id="{448D154D-3AED-48B1-98B1-218D6ED44A1F}" type="datetime1">
              <a:rPr lang="de-DE" smtClean="0"/>
              <a:pPr/>
              <a:t>09.01.2017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062" y="6520259"/>
            <a:ext cx="44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04664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676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4" r:id="rId2"/>
    <p:sldLayoutId id="2147483683" r:id="rId3"/>
    <p:sldLayoutId id="2147483686" r:id="rId4"/>
    <p:sldLayoutId id="2147483685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879951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12750"/>
            <a:ext cx="65897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8275"/>
            <a:ext cx="755808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4856163" y="6524625"/>
            <a:ext cx="3429000" cy="277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smtClean="0">
                <a:solidFill>
                  <a:srgbClr val="4F5150"/>
                </a:solidFill>
                <a:latin typeface="Arial" charset="0"/>
              </a:rPr>
              <a:t>Pädagogische Hochschule des Kantons St.Gallen</a:t>
            </a:r>
          </a:p>
        </p:txBody>
      </p:sp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719138" y="65166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C3F853-751A-49CD-9044-3BE1F4FEE87D}" type="slidenum">
              <a:rPr lang="de-DE" altLang="de-DE" sz="1000" smtClean="0">
                <a:solidFill>
                  <a:srgbClr val="66B041"/>
                </a:solidFill>
                <a:latin typeface="Arial Black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000" smtClean="0">
              <a:solidFill>
                <a:srgbClr val="66B041"/>
              </a:solidFill>
              <a:latin typeface="Arial Black" pitchFamily="34" charset="0"/>
            </a:endParaRPr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9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66B041"/>
        </a:buClr>
        <a:buSzPct val="105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4292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982663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952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0764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336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908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4480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879951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12750"/>
            <a:ext cx="65897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8275"/>
            <a:ext cx="755808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4856163" y="6524625"/>
            <a:ext cx="3429000" cy="277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smtClean="0">
                <a:solidFill>
                  <a:srgbClr val="4F5150"/>
                </a:solidFill>
                <a:latin typeface="Arial" charset="0"/>
              </a:rPr>
              <a:t>Pädagogische Hochschule des Kantons St.Gallen</a:t>
            </a:r>
          </a:p>
        </p:txBody>
      </p:sp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68300"/>
            <a:ext cx="6619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719138" y="65166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23B6F7-655D-4FA1-9ACC-65014D058BFD}" type="slidenum">
              <a:rPr lang="de-DE" altLang="de-DE" sz="1000" smtClean="0">
                <a:solidFill>
                  <a:srgbClr val="66B041"/>
                </a:solidFill>
                <a:latin typeface="Arial Black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000" smtClean="0">
              <a:solidFill>
                <a:srgbClr val="66B041"/>
              </a:solidFill>
              <a:latin typeface="Arial Black" pitchFamily="34" charset="0"/>
            </a:endParaRPr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altLang="de-DE" smtClean="0">
              <a:solidFill>
                <a:srgbClr val="000000"/>
              </a:solidFill>
            </a:endParaRPr>
          </a:p>
        </p:txBody>
      </p:sp>
      <p:pic>
        <p:nvPicPr>
          <p:cNvPr id="1033" name="Grafik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6713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9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66B041"/>
        </a:buClr>
        <a:buSzPct val="105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292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982663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952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0764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336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908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4480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879951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68300"/>
            <a:ext cx="65897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8275"/>
            <a:ext cx="755808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4856163" y="6524625"/>
            <a:ext cx="3429000" cy="277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smtClean="0">
                <a:solidFill>
                  <a:srgbClr val="4F5150"/>
                </a:solidFill>
                <a:latin typeface="Arial" charset="0"/>
              </a:rPr>
              <a:t>Pädagogische Hochschule des Kantons St.Gallen</a:t>
            </a:r>
          </a:p>
        </p:txBody>
      </p:sp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0050"/>
            <a:ext cx="6619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719138" y="6516688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A5E614-E132-4049-A7CD-9073626A0C64}" type="slidenum">
              <a:rPr lang="de-DE" altLang="de-DE" sz="1000" smtClean="0">
                <a:solidFill>
                  <a:srgbClr val="66B041"/>
                </a:solidFill>
                <a:latin typeface="Arial Black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000" smtClean="0">
              <a:solidFill>
                <a:srgbClr val="66B041"/>
              </a:solidFill>
              <a:latin typeface="Arial Black" pitchFamily="34" charset="0"/>
            </a:endParaRPr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altLang="de-DE" smtClean="0">
              <a:solidFill>
                <a:srgbClr val="000000"/>
              </a:solidFill>
            </a:endParaRPr>
          </a:p>
        </p:txBody>
      </p:sp>
      <p:pic>
        <p:nvPicPr>
          <p:cNvPr id="1033" name="Grafik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300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19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66B041"/>
        </a:buClr>
        <a:buSzPct val="105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2925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982663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952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0764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336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908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448050" indent="-180975" algn="l" rtl="0" fontAlgn="base">
        <a:lnSpc>
          <a:spcPct val="1100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4"/>
          <p:cNvSpPr/>
          <p:nvPr/>
        </p:nvSpPr>
        <p:spPr>
          <a:xfrm>
            <a:off x="228" y="0"/>
            <a:ext cx="8819922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fld id="{448D154D-3AED-48B1-98B1-218D6ED44A1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062" y="6520259"/>
            <a:ext cx="44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 dirty="0">
              <a:solidFill>
                <a:srgbClr val="666666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04664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676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4"/>
          <p:cNvSpPr/>
          <p:nvPr/>
        </p:nvSpPr>
        <p:spPr>
          <a:xfrm>
            <a:off x="228" y="0"/>
            <a:ext cx="8819922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fld id="{448D154D-3AED-48B1-98B1-218D6ED44A1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84368" y="6492875"/>
            <a:ext cx="44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 dirty="0">
              <a:solidFill>
                <a:srgbClr val="666666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04664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676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85820" y="6626141"/>
            <a:ext cx="658180" cy="23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96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4"/>
          <p:cNvSpPr/>
          <p:nvPr/>
        </p:nvSpPr>
        <p:spPr>
          <a:xfrm>
            <a:off x="228" y="0"/>
            <a:ext cx="8819922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fld id="{448D154D-3AED-48B1-98B1-218D6ED44A1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062" y="6520259"/>
            <a:ext cx="44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 dirty="0">
              <a:solidFill>
                <a:srgbClr val="666666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04664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676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4"/>
          <p:cNvSpPr/>
          <p:nvPr/>
        </p:nvSpPr>
        <p:spPr>
          <a:xfrm>
            <a:off x="228" y="0"/>
            <a:ext cx="8819922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fld id="{448D154D-3AED-48B1-98B1-218D6ED44A1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062" y="6520259"/>
            <a:ext cx="44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 dirty="0">
              <a:solidFill>
                <a:srgbClr val="666666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04664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676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5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6EE5-683E-4B89-A056-790CAD738218}" type="datetimeFigureOut">
              <a:rPr lang="de-CH" smtClean="0"/>
              <a:pPr/>
              <a:t>09.01.2017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D356-5CCF-4700-A18D-C5F541E0C3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4"/>
          <p:cNvSpPr/>
          <p:nvPr/>
        </p:nvSpPr>
        <p:spPr>
          <a:xfrm>
            <a:off x="228" y="0"/>
            <a:ext cx="8819922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fld id="{448D154D-3AED-48B1-98B1-218D6ED44A1F}" type="datetime1">
              <a:rPr lang="de-DE">
                <a:solidFill>
                  <a:srgbClr val="666666"/>
                </a:solidFill>
              </a:rPr>
              <a:pPr/>
              <a:t>09.01.2017</a:t>
            </a:fld>
            <a:endParaRPr dirty="0">
              <a:solidFill>
                <a:srgbClr val="6666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endParaRPr>
              <a:solidFill>
                <a:srgbClr val="666666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062" y="6520259"/>
            <a:ext cx="44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 dirty="0">
              <a:solidFill>
                <a:srgbClr val="666666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04664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2676"/>
            <a:ext cx="2032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Users/Kingdom/Desktop/E-Learning_Bewegunglesen_20130919_WMV%20V9.wm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bewegunglesen.ch/index.php?id=90&amp;tx_bewegunglesen_bewegunglesentaskplay%5BtaskID%5D=57&amp;tx_bewegunglesen_bewegunglesentaskplay%5BcategoryID%5D=147&amp;tx_bewegunglesen_bewegunglesentaskplay%5Baction%5D=playTask&amp;tx_bewegunglesen_bewegunglesentaskplay%5Bcontroller%5D=Task&amp;L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CH" sz="3600" b="1" dirty="0" smtClean="0">
              <a:solidFill>
                <a:srgbClr val="3B3D3C"/>
              </a:solidFill>
              <a:latin typeface="Arial" charset="0"/>
              <a:ea typeface="MS PGothic" charset="0"/>
            </a:endParaRPr>
          </a:p>
          <a:p>
            <a:pPr algn="ctr"/>
            <a:r>
              <a:rPr lang="de-CH" sz="3600" b="1" dirty="0" smtClean="0">
                <a:latin typeface="Arial" charset="0"/>
                <a:ea typeface="MS PGothic" charset="0"/>
              </a:rPr>
              <a:t>bewegunglesen.ch</a:t>
            </a:r>
            <a:r>
              <a:rPr lang="de-CH" sz="3600" b="1" dirty="0">
                <a:latin typeface="Arial" charset="0"/>
                <a:ea typeface="MS PGothic" charset="0"/>
              </a:rPr>
              <a:t/>
            </a:r>
            <a:br>
              <a:rPr lang="de-CH" sz="3600" b="1" dirty="0">
                <a:latin typeface="Arial" charset="0"/>
                <a:ea typeface="MS PGothic" charset="0"/>
              </a:rPr>
            </a:br>
            <a:r>
              <a:rPr lang="de-CH" sz="3600" b="1" dirty="0">
                <a:latin typeface="Arial" charset="0"/>
                <a:ea typeface="MS PGothic" charset="0"/>
              </a:rPr>
              <a:t>  </a:t>
            </a:r>
            <a:br>
              <a:rPr lang="de-CH" sz="3600" b="1" dirty="0">
                <a:latin typeface="Arial" charset="0"/>
                <a:ea typeface="MS PGothic" charset="0"/>
              </a:rPr>
            </a:br>
            <a:r>
              <a:rPr lang="de-CH" sz="3600" b="1" dirty="0" smtClean="0">
                <a:latin typeface="Arial" charset="0"/>
                <a:ea typeface="MS PGothic" charset="0"/>
              </a:rPr>
              <a:t>Das E-Learning-Tool für die Bewegungslehre</a:t>
            </a:r>
            <a:endParaRPr lang="de-CH" sz="3600" dirty="0">
              <a:latin typeface="Arial" charset="0"/>
              <a:ea typeface="MS PGothic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5769260"/>
            <a:ext cx="3167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800" dirty="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rPr>
              <a:t>Dominik Owassapian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44108" y="5769260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800" dirty="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rPr>
              <a:t>Johannes </a:t>
            </a:r>
            <a:r>
              <a:rPr lang="de-CH" sz="1800" dirty="0" err="1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rPr>
              <a:t>Hensinger</a:t>
            </a:r>
            <a:endParaRPr lang="de-CH" sz="1800" dirty="0">
              <a:solidFill>
                <a:schemeClr val="bg1"/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884368" y="6492875"/>
            <a:ext cx="440088" cy="365125"/>
          </a:xfrm>
        </p:spPr>
        <p:txBody>
          <a:bodyPr/>
          <a:lstStyle/>
          <a:p>
            <a:fld id="{3794BAB9-C8B1-4192-A7D5-61F4677BDAA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16" y="1376772"/>
            <a:ext cx="616639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9277" y="1556792"/>
            <a:ext cx="2508427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3"/>
              </a:buBlip>
            </a:pPr>
            <a:r>
              <a:rPr lang="de-CH" sz="1800" b="1" dirty="0" smtClean="0">
                <a:latin typeface="Arial" charset="0"/>
              </a:rPr>
              <a:t>verlinkt </a:t>
            </a:r>
            <a:r>
              <a:rPr lang="de-CH" sz="1800" dirty="0">
                <a:latin typeface="Arial" charset="0"/>
              </a:rPr>
              <a:t>mit weiteren Seiten, Übungen, Sollbildern und Soll-Videos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3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09277" y="1556792"/>
            <a:ext cx="3138587" cy="262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fasst das </a:t>
            </a:r>
            <a:r>
              <a:rPr lang="de-CH" sz="1800" b="1" dirty="0" smtClean="0">
                <a:latin typeface="Arial" charset="0"/>
              </a:rPr>
              <a:t>Wesentliche in Kürze </a:t>
            </a:r>
            <a:r>
              <a:rPr lang="de-CH" sz="1800" dirty="0" smtClean="0">
                <a:latin typeface="Arial" charset="0"/>
              </a:rPr>
              <a:t>zusammen (als downloadbares PDF-File)</a:t>
            </a: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205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1188727"/>
            <a:ext cx="4212468" cy="539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ige Legende 4"/>
          <p:cNvSpPr/>
          <p:nvPr/>
        </p:nvSpPr>
        <p:spPr>
          <a:xfrm>
            <a:off x="7704348" y="6201308"/>
            <a:ext cx="288032" cy="180020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CH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5" name="Rechteckige Legende 4"/>
          <p:cNvSpPr/>
          <p:nvPr/>
        </p:nvSpPr>
        <p:spPr>
          <a:xfrm>
            <a:off x="7704348" y="6201308"/>
            <a:ext cx="288032" cy="180020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CH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09276" y="1837420"/>
            <a:ext cx="2850556" cy="2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Mit 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kann man seinen </a:t>
            </a:r>
            <a:r>
              <a:rPr lang="de-CH" sz="1800" b="1" dirty="0" smtClean="0">
                <a:latin typeface="Arial" charset="0"/>
              </a:rPr>
              <a:t>Lernfortschritt </a:t>
            </a:r>
            <a:r>
              <a:rPr lang="de-CH" sz="1800" dirty="0" smtClean="0">
                <a:latin typeface="Arial" charset="0"/>
              </a:rPr>
              <a:t>graphisch und tabellarisch nachverfolgen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65" y="1220061"/>
            <a:ext cx="3420380" cy="31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65" y="4581128"/>
            <a:ext cx="4223017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920135" y="404664"/>
            <a:ext cx="4178163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Ausgangslage/ Motivation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31540" y="1341438"/>
            <a:ext cx="752501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4488" algn="l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lvl="1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tabLst>
                <a:tab pos="1614488" algn="l"/>
                <a:tab pos="1793875" algn="l"/>
                <a:tab pos="2238375" algn="l"/>
                <a:tab pos="2419350" algn="l"/>
              </a:tabLst>
            </a:pPr>
            <a:r>
              <a:rPr lang="de-CH" sz="1800" dirty="0">
                <a:latin typeface="Arial" charset="0"/>
              </a:rPr>
              <a:t>Sportunterricht </a:t>
            </a:r>
            <a:r>
              <a:rPr lang="de-CH" sz="1800" dirty="0" smtClean="0">
                <a:latin typeface="Arial" charset="0"/>
              </a:rPr>
              <a:t> 	= 	«</a:t>
            </a:r>
            <a:r>
              <a:rPr lang="de-CH" sz="1800" dirty="0">
                <a:latin typeface="Arial" charset="0"/>
              </a:rPr>
              <a:t>nur» </a:t>
            </a:r>
            <a:r>
              <a:rPr lang="de-CH" sz="1800" dirty="0" smtClean="0">
                <a:latin typeface="Arial" charset="0"/>
              </a:rPr>
              <a:t>Bewegungsangebot?   ...oder auch:</a:t>
            </a:r>
          </a:p>
          <a:p>
            <a:pPr marL="0" lvl="1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tabLst>
                <a:tab pos="1793875" algn="l"/>
                <a:tab pos="2238375" algn="l"/>
              </a:tabLst>
            </a:pPr>
            <a:r>
              <a:rPr lang="de-CH" sz="1800" dirty="0" smtClean="0">
                <a:latin typeface="Arial" charset="0"/>
              </a:rPr>
              <a:t>	</a:t>
            </a:r>
            <a:r>
              <a:rPr lang="de-CH" sz="1800" dirty="0" smtClean="0">
                <a:latin typeface="Arial" charset="0"/>
                <a:sym typeface="Wingdings" charset="0"/>
              </a:rPr>
              <a:t>= 	Möglichkeit für die Vermittlung von Fertigkeiten?</a:t>
            </a:r>
            <a:endParaRPr lang="de-CH" sz="1800" dirty="0" smtClean="0">
              <a:latin typeface="Arial" charset="0"/>
            </a:endParaRPr>
          </a:p>
          <a:p>
            <a:pPr marL="0" lvl="1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dirty="0" smtClean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dirty="0" smtClean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cxnSp>
        <p:nvCxnSpPr>
          <p:cNvPr id="6" name="Gerade Verbindung mit Pfeil 5"/>
          <p:cNvCxnSpPr>
            <a:cxnSpLocks noChangeShapeType="1"/>
          </p:cNvCxnSpPr>
          <p:nvPr/>
        </p:nvCxnSpPr>
        <p:spPr bwMode="auto">
          <a:xfrm>
            <a:off x="4463988" y="2276872"/>
            <a:ext cx="0" cy="50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" name="Inhaltsplatzhalter 2"/>
          <p:cNvSpPr txBox="1">
            <a:spLocks/>
          </p:cNvSpPr>
          <p:nvPr/>
        </p:nvSpPr>
        <p:spPr bwMode="auto">
          <a:xfrm>
            <a:off x="755576" y="2852738"/>
            <a:ext cx="771304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lvl="1" algn="ctr" defTabSz="879475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tabLst>
                <a:tab pos="1793875" algn="l"/>
              </a:tabLst>
            </a:pPr>
            <a:r>
              <a:rPr lang="de-CH" sz="1800" dirty="0" smtClean="0">
                <a:latin typeface="Arial" charset="0"/>
              </a:rPr>
              <a:t>Anspruch </a:t>
            </a:r>
            <a:r>
              <a:rPr lang="de-CH" sz="1800" dirty="0">
                <a:latin typeface="Arial" charset="0"/>
              </a:rPr>
              <a:t>an sportunterrichtende </a:t>
            </a:r>
            <a:r>
              <a:rPr lang="de-CH" sz="1800" dirty="0" smtClean="0">
                <a:latin typeface="Arial" charset="0"/>
              </a:rPr>
              <a:t>Lehrpersonen:</a:t>
            </a:r>
          </a:p>
          <a:p>
            <a:pPr marL="0" lvl="1" algn="ctr" defTabSz="879475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tabLst>
                <a:tab pos="1793875" algn="l"/>
              </a:tabLst>
            </a:pPr>
            <a:r>
              <a:rPr lang="de-CH" sz="1800" b="1" dirty="0" smtClean="0">
                <a:latin typeface="Arial" charset="0"/>
              </a:rPr>
              <a:t>Bewegungsanalyse </a:t>
            </a:r>
            <a:r>
              <a:rPr lang="de-CH" sz="1800" b="1" dirty="0">
                <a:latin typeface="Arial" charset="0"/>
              </a:rPr>
              <a:t>als zentrale Fähigkeit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7544" y="4185084"/>
            <a:ext cx="2274887" cy="151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03" name="Inhaltsplatzhalter 2"/>
          <p:cNvSpPr txBox="1">
            <a:spLocks/>
          </p:cNvSpPr>
          <p:nvPr/>
        </p:nvSpPr>
        <p:spPr bwMode="auto">
          <a:xfrm>
            <a:off x="2915816" y="4257092"/>
            <a:ext cx="310138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lvl="1" algn="ctr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dirty="0">
                <a:latin typeface="Arial" charset="0"/>
              </a:rPr>
              <a:t>sehen</a:t>
            </a:r>
          </a:p>
          <a:p>
            <a:pPr marL="0" lvl="1" algn="ctr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dirty="0">
                <a:latin typeface="Arial" charset="0"/>
              </a:rPr>
              <a:t>verarbeiten/vernetzen = lesen</a:t>
            </a:r>
          </a:p>
          <a:p>
            <a:pPr marL="0" lvl="1" algn="ctr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dirty="0">
                <a:latin typeface="Arial" charset="0"/>
              </a:rPr>
              <a:t>verstehen</a:t>
            </a:r>
          </a:p>
          <a:p>
            <a:pPr marL="0" lvl="1" algn="ctr"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28184" y="4113076"/>
            <a:ext cx="2379662" cy="148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873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960440" cy="503237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Ausgangslage/ Motivation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28248" cy="432005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Blip>
                <a:blip r:embed="rId3"/>
              </a:buBlip>
            </a:pPr>
            <a:r>
              <a:rPr lang="de-CH" sz="1800" dirty="0" smtClean="0">
                <a:latin typeface="Arial" charset="0"/>
                <a:ea typeface="MS PGothic" charset="0"/>
              </a:rPr>
              <a:t>Der Sportunterrichtende muss die Bewegungen, die er vermitteln möchte, verstehen.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de-CH" sz="1800" dirty="0">
                <a:latin typeface="Arial" charset="0"/>
                <a:ea typeface="MS PGothic" charset="0"/>
              </a:rPr>
              <a:t>Das Know-how über </a:t>
            </a:r>
            <a:r>
              <a:rPr lang="de-CH" sz="1800" b="1" dirty="0">
                <a:latin typeface="Arial" charset="0"/>
                <a:ea typeface="MS PGothic" charset="0"/>
              </a:rPr>
              <a:t>Kernbewegungen</a:t>
            </a:r>
            <a:r>
              <a:rPr lang="de-CH" sz="1800" dirty="0">
                <a:latin typeface="Arial" charset="0"/>
                <a:ea typeface="MS PGothic" charset="0"/>
              </a:rPr>
              <a:t> und </a:t>
            </a:r>
            <a:r>
              <a:rPr lang="de-CH" sz="1800" b="1" dirty="0">
                <a:latin typeface="Arial" charset="0"/>
                <a:ea typeface="MS PGothic" charset="0"/>
              </a:rPr>
              <a:t>Kernpositionen </a:t>
            </a:r>
            <a:r>
              <a:rPr lang="de-CH" sz="1800" dirty="0" smtClean="0">
                <a:latin typeface="Arial" charset="0"/>
                <a:ea typeface="MS PGothic" charset="0"/>
              </a:rPr>
              <a:t>ist dabei entscheidend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Blip>
                <a:blip r:embed="rId3"/>
              </a:buBlip>
            </a:pPr>
            <a:r>
              <a:rPr lang="de-CH" sz="1800" dirty="0" smtClean="0">
                <a:latin typeface="Arial" charset="0"/>
                <a:ea typeface="MS PGothic" charset="0"/>
              </a:rPr>
              <a:t>Interessant: Das </a:t>
            </a:r>
            <a:r>
              <a:rPr lang="de-CH" sz="1800" dirty="0">
                <a:latin typeface="Arial" charset="0"/>
                <a:ea typeface="MS PGothic" charset="0"/>
              </a:rPr>
              <a:t>Gehirn kontrolliert nur die Aspekte einer Bewegung, die ergebnisrelevant sind (</a:t>
            </a:r>
            <a:r>
              <a:rPr lang="de-CH" sz="1800" dirty="0">
                <a:latin typeface="Arial" charset="0"/>
                <a:ea typeface="MS PGothic" charset="0"/>
                <a:sym typeface="Wingdings" charset="0"/>
              </a:rPr>
              <a:t></a:t>
            </a:r>
            <a:r>
              <a:rPr lang="de-CH" sz="1800" dirty="0">
                <a:latin typeface="Arial" charset="0"/>
                <a:ea typeface="MS PGothic" charset="0"/>
              </a:rPr>
              <a:t> </a:t>
            </a:r>
            <a:r>
              <a:rPr lang="de-CH" sz="1800" dirty="0" smtClean="0">
                <a:latin typeface="Arial" charset="0"/>
                <a:ea typeface="MS PGothic" charset="0"/>
              </a:rPr>
              <a:t>Kern der Bewegung)</a:t>
            </a:r>
            <a:r>
              <a:rPr lang="de-CH" sz="1800" dirty="0">
                <a:latin typeface="Arial" charset="0"/>
                <a:ea typeface="MS PGothic" charset="0"/>
              </a:rPr>
              <a:t>. Die anderen Aspekte können sehr variabel sein.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Blip>
                <a:blip r:embed="rId3"/>
              </a:buBlip>
            </a:pPr>
            <a:r>
              <a:rPr lang="de-CH" sz="1800" dirty="0">
                <a:latin typeface="Arial" charset="0"/>
                <a:ea typeface="MS PGothic" charset="0"/>
              </a:rPr>
              <a:t>Der </a:t>
            </a:r>
            <a:r>
              <a:rPr lang="de-CH" sz="1800" dirty="0" smtClean="0">
                <a:latin typeface="Arial" charset="0"/>
                <a:ea typeface="MS PGothic" charset="0"/>
              </a:rPr>
              <a:t>Kern der Bewegung </a:t>
            </a:r>
            <a:r>
              <a:rPr lang="de-CH" sz="1800" dirty="0">
                <a:latin typeface="Arial" charset="0"/>
                <a:ea typeface="MS PGothic" charset="0"/>
              </a:rPr>
              <a:t>ist einer </a:t>
            </a:r>
            <a:r>
              <a:rPr lang="de-CH" sz="1800" dirty="0" smtClean="0">
                <a:latin typeface="Arial" charset="0"/>
                <a:ea typeface="MS PGothic" charset="0"/>
              </a:rPr>
              <a:t>geringen </a:t>
            </a:r>
            <a:r>
              <a:rPr lang="de-CH" sz="1800" dirty="0">
                <a:latin typeface="Arial" charset="0"/>
                <a:ea typeface="MS PGothic" charset="0"/>
              </a:rPr>
              <a:t>Variabilität ausgesetzt</a:t>
            </a:r>
            <a:r>
              <a:rPr lang="de-CH" sz="1800" dirty="0" smtClean="0">
                <a:latin typeface="Arial" charset="0"/>
                <a:ea typeface="MS PGothic" charset="0"/>
              </a:rPr>
              <a:t>.</a:t>
            </a:r>
            <a:endParaRPr lang="de-CH" sz="1800" dirty="0">
              <a:latin typeface="Arial" charset="0"/>
              <a:ea typeface="MS PGothic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de-CH" sz="1800" dirty="0" smtClean="0">
              <a:latin typeface="Arial" charset="0"/>
              <a:ea typeface="MS PGothic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de-CH" sz="1800" dirty="0" smtClean="0">
                <a:latin typeface="Arial" charset="0"/>
                <a:ea typeface="MS PGothic" charset="0"/>
                <a:sym typeface="Wingdings" charset="0"/>
              </a:rPr>
              <a:t> </a:t>
            </a:r>
            <a:r>
              <a:rPr lang="de-CH" sz="1800" dirty="0">
                <a:latin typeface="Arial" charset="0"/>
                <a:ea typeface="MS PGothic" charset="0"/>
                <a:sym typeface="Wingdings" charset="0"/>
              </a:rPr>
              <a:t>	</a:t>
            </a:r>
            <a:r>
              <a:rPr lang="de-CH" sz="1800" b="1" dirty="0">
                <a:latin typeface="Arial" charset="0"/>
                <a:ea typeface="MS PGothic" charset="0"/>
                <a:sym typeface="Wingdings" charset="0"/>
              </a:rPr>
              <a:t>Welche Teilbewegungen braucht es zwingend, damit eine Fertigkeit </a:t>
            </a:r>
            <a:r>
              <a:rPr lang="de-CH" sz="1800" b="1" dirty="0" smtClean="0">
                <a:latin typeface="Arial" charset="0"/>
                <a:ea typeface="MS PGothic" charset="0"/>
                <a:sym typeface="Wingdings" charset="0"/>
              </a:rPr>
              <a:t>gelingt</a:t>
            </a:r>
            <a:r>
              <a:rPr lang="de-CH" sz="1800" b="1" dirty="0">
                <a:latin typeface="Arial" charset="0"/>
                <a:ea typeface="MS PGothic" charset="0"/>
                <a:sym typeface="Wingdings" charset="0"/>
              </a:rPr>
              <a:t>/ funktioniert?</a:t>
            </a:r>
            <a:endParaRPr lang="de-CH" sz="1800" b="1" dirty="0">
              <a:latin typeface="Arial" charset="0"/>
              <a:ea typeface="MS PGothic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Blip>
                <a:blip r:embed="rId3"/>
              </a:buBlip>
            </a:pPr>
            <a:endParaRPr lang="de-CH" sz="1800" dirty="0">
              <a:latin typeface="Arial" charset="0"/>
              <a:ea typeface="MS PGothic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None/>
            </a:pPr>
            <a:endParaRPr lang="de-CH" sz="1800" dirty="0">
              <a:latin typeface="Arial" charset="0"/>
              <a:ea typeface="MS PGothic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None/>
            </a:pPr>
            <a:endParaRPr lang="de-CH" dirty="0">
              <a:latin typeface="Arial" charset="0"/>
              <a:ea typeface="MS PGothic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None/>
            </a:pPr>
            <a:endParaRPr lang="de-DE" dirty="0">
              <a:latin typeface="Arial" charset="0"/>
              <a:ea typeface="MS PGothic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None/>
            </a:pPr>
            <a:endParaRPr lang="de-CH" dirty="0">
              <a:latin typeface="Calibri" charset="0"/>
              <a:ea typeface="MS PGothic" charset="0"/>
            </a:endParaRPr>
          </a:p>
          <a:p>
            <a:pPr marL="342900" indent="-342900">
              <a:buFontTx/>
              <a:buNone/>
            </a:pPr>
            <a:endParaRPr lang="de-CH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is.badische-zeitung.de/piece/03/c2/13/48/63050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788" y="1270000"/>
            <a:ext cx="320833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350043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03613"/>
            <a:ext cx="34718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597275"/>
            <a:ext cx="37195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509713"/>
            <a:ext cx="3997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9638" y="2625725"/>
            <a:ext cx="417671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4888" y="3863975"/>
            <a:ext cx="32099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7788" y="19589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779838" y="404813"/>
            <a:ext cx="2879725" cy="503237"/>
          </a:xfrm>
        </p:spPr>
        <p:txBody>
          <a:bodyPr/>
          <a:lstStyle/>
          <a:p>
            <a:r>
              <a:rPr lang="de-CH" altLang="de-DE" dirty="0" smtClean="0"/>
              <a:t>Der Kern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779838" y="404813"/>
            <a:ext cx="2879725" cy="503237"/>
          </a:xfrm>
        </p:spPr>
        <p:txBody>
          <a:bodyPr/>
          <a:lstStyle/>
          <a:p>
            <a:r>
              <a:rPr lang="de-CH" altLang="de-DE" smtClean="0"/>
              <a:t>Der Kern</a:t>
            </a:r>
          </a:p>
        </p:txBody>
      </p:sp>
      <p:pic>
        <p:nvPicPr>
          <p:cNvPr id="2050" name="Picture 2" descr="http://www.dzonline.de/var/storage/images/dz/startseite/sport/ueberregionaler-sport/wintersport/2012/11/wintersport-verletzter-skirennfahrer-feuz-erklaert-saison-fuer-beendet/33094821-1-ger-DE/Wintersport-Verletzter-Skirennfahrer-Feuz-erklaert-Saison-fuer-beendet1_image_630_42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2916324" cy="21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ro.ch/cms/img/ski-alpin-pech-fuer-aerni-54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4" y="3573016"/>
            <a:ext cx="3527109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umbs.dreamstime.com/z/snowboarder-13415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1"/>
            <a:ext cx="2965881" cy="21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kilookout.com/core/files/skilookout/uploads/images/Mighty%20Mite%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5004"/>
            <a:ext cx="4284476" cy="27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ilamsports.files.wordpress.com/2009/12/jondr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36812"/>
            <a:ext cx="3377022" cy="25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rime-engelberg.ch/typo3temp/pics/8e39ffce7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9" y="1556792"/>
            <a:ext cx="3891769" cy="21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6.idrottonline.se/ImageVaultFiles/id_322984/cf_69225/bild-20st-t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969060"/>
            <a:ext cx="3276364" cy="2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skischule-flachau.com/assets/images/telemar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31" y="4306349"/>
            <a:ext cx="3566220" cy="23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575556" y="3068960"/>
            <a:ext cx="1467838" cy="1345407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791580" y="3465004"/>
            <a:ext cx="1298398" cy="52322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de-CH" sz="2800" b="1" dirty="0">
                <a:solidFill>
                  <a:schemeClr val="tx2">
                    <a:lumMod val="75000"/>
                  </a:schemeClr>
                </a:solidFill>
                <a:latin typeface="+mn-lt"/>
                <a:ea typeface="MS PGothic" pitchFamily="34" charset="-128"/>
                <a:cs typeface="+mn-cs"/>
              </a:rPr>
              <a:t>Kern</a:t>
            </a:r>
          </a:p>
        </p:txBody>
      </p:sp>
      <p:cxnSp>
        <p:nvCxnSpPr>
          <p:cNvPr id="6" name="Gerade Verbindung mit Pfeil 5"/>
          <p:cNvCxnSpPr>
            <a:cxnSpLocks noChangeShapeType="1"/>
          </p:cNvCxnSpPr>
          <p:nvPr/>
        </p:nvCxnSpPr>
        <p:spPr bwMode="auto">
          <a:xfrm flipV="1">
            <a:off x="1907704" y="2711450"/>
            <a:ext cx="924442" cy="68154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mit Pfeil 6"/>
          <p:cNvCxnSpPr>
            <a:cxnSpLocks noChangeShapeType="1"/>
          </p:cNvCxnSpPr>
          <p:nvPr/>
        </p:nvCxnSpPr>
        <p:spPr bwMode="auto">
          <a:xfrm>
            <a:off x="2159732" y="3825044"/>
            <a:ext cx="884068" cy="8589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7"/>
          <p:cNvCxnSpPr>
            <a:cxnSpLocks noChangeShapeType="1"/>
          </p:cNvCxnSpPr>
          <p:nvPr/>
        </p:nvCxnSpPr>
        <p:spPr bwMode="auto">
          <a:xfrm>
            <a:off x="1907704" y="4329100"/>
            <a:ext cx="652314" cy="88212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059832" y="1916832"/>
            <a:ext cx="5047806" cy="736972"/>
          </a:xfrm>
          <a:prstGeom prst="rect">
            <a:avLst/>
          </a:prstGeom>
          <a:ln>
            <a:headEnd/>
            <a:tailEnd/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de-CH" alt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203848" y="2081007"/>
            <a:ext cx="5128894" cy="40011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Aufbau einer Fertigkeit ist gegeben</a:t>
            </a: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3167844" y="3465004"/>
            <a:ext cx="5400600" cy="798899"/>
          </a:xfrm>
          <a:prstGeom prst="rect">
            <a:avLst/>
          </a:prstGeom>
          <a:ln>
            <a:headEnd/>
            <a:tailEnd/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de-CH" altLang="de-DE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344241" y="3663859"/>
            <a:ext cx="5128894" cy="40011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Ansatzpunkte für Lernhilfen sind klar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2591780" y="5121188"/>
            <a:ext cx="5832648" cy="792088"/>
          </a:xfrm>
          <a:prstGeom prst="rect">
            <a:avLst/>
          </a:prstGeom>
          <a:ln>
            <a:headEnd/>
            <a:tailEnd/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de-CH" altLang="de-DE" smtClean="0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2740263" y="5306285"/>
            <a:ext cx="6501392" cy="400110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sp3d>
            <a:bevelT w="139700" h="139700" prst="divot"/>
          </a:sp3d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de-CH" altLang="de-DE" sz="2000" dirty="0" smtClean="0">
                <a:latin typeface="Arial" charset="0"/>
                <a:cs typeface="+mn-cs"/>
              </a:rPr>
              <a:t>Grundlage für eine Beurteilung ist gelegt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779838" y="404813"/>
            <a:ext cx="2879725" cy="503237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Der Kern</a:t>
            </a:r>
            <a:endParaRPr lang="de-CH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5040313" cy="495300"/>
          </a:xfrm>
        </p:spPr>
        <p:txBody>
          <a:bodyPr/>
          <a:lstStyle/>
          <a:p>
            <a:r>
              <a:rPr lang="de-CH" dirty="0">
                <a:latin typeface="Arial" charset="0"/>
                <a:ea typeface="MS PGothic" charset="0"/>
              </a:rPr>
              <a:t>Vorgehensweise bei der Fehleranalyse</a:t>
            </a: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179388" y="1906588"/>
            <a:ext cx="2260600" cy="1187450"/>
          </a:xfrm>
          <a:prstGeom prst="roundRect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b="1" dirty="0">
                <a:latin typeface="+mn-lt"/>
                <a:ea typeface="MS PGothic" pitchFamily="34" charset="-128"/>
                <a:cs typeface="+mn-cs"/>
              </a:rPr>
              <a:t>SOLLFORM</a:t>
            </a: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 mit Technik-beschrieben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392863" y="4408488"/>
            <a:ext cx="2159000" cy="1212850"/>
          </a:xfrm>
          <a:prstGeom prst="roundRect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sz="2000" dirty="0">
                <a:ea typeface="MS PGothic" pitchFamily="34" charset="-128"/>
              </a:rPr>
              <a:t>e</a:t>
            </a:r>
            <a:r>
              <a:rPr lang="de-CH" sz="2000" dirty="0" smtClean="0">
                <a:latin typeface="+mn-lt"/>
                <a:ea typeface="MS PGothic" pitchFamily="34" charset="-128"/>
                <a:cs typeface="+mn-cs"/>
              </a:rPr>
              <a:t>in </a:t>
            </a: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Bild </a:t>
            </a:r>
            <a:r>
              <a:rPr lang="de-CH" sz="2000" i="1" dirty="0">
                <a:latin typeface="+mn-lt"/>
                <a:ea typeface="MS PGothic" pitchFamily="34" charset="-128"/>
                <a:cs typeface="+mn-cs"/>
              </a:rPr>
              <a:t>einer</a:t>
            </a: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de-CH" b="1" dirty="0">
                <a:latin typeface="+mn-lt"/>
                <a:ea typeface="MS PGothic" pitchFamily="34" charset="-128"/>
                <a:cs typeface="+mn-cs"/>
              </a:rPr>
              <a:t>SOLLFORM</a:t>
            </a: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 entsteht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4992688" y="3259138"/>
            <a:ext cx="1728787" cy="500603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4</a:t>
            </a:r>
          </a:p>
        </p:txBody>
      </p:sp>
      <p:sp>
        <p:nvSpPr>
          <p:cNvPr id="39" name="Abgerundetes Rechteck 38"/>
          <p:cNvSpPr/>
          <p:nvPr/>
        </p:nvSpPr>
        <p:spPr bwMode="auto">
          <a:xfrm>
            <a:off x="4992688" y="1219200"/>
            <a:ext cx="1728787" cy="494355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1</a:t>
            </a:r>
          </a:p>
        </p:txBody>
      </p:sp>
      <p:sp>
        <p:nvSpPr>
          <p:cNvPr id="40" name="Abgerundetes Rechteck 39"/>
          <p:cNvSpPr/>
          <p:nvPr/>
        </p:nvSpPr>
        <p:spPr bwMode="auto">
          <a:xfrm>
            <a:off x="4979988" y="1889125"/>
            <a:ext cx="1728787" cy="479613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2</a:t>
            </a:r>
          </a:p>
        </p:txBody>
      </p:sp>
      <p:sp>
        <p:nvSpPr>
          <p:cNvPr id="41" name="Abgerundetes Rechteck 40"/>
          <p:cNvSpPr/>
          <p:nvPr/>
        </p:nvSpPr>
        <p:spPr bwMode="auto">
          <a:xfrm>
            <a:off x="4992688" y="2562225"/>
            <a:ext cx="1728787" cy="502015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3</a:t>
            </a:r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2879812" y="2204864"/>
            <a:ext cx="1692275" cy="48418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Abgleich</a:t>
            </a: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457200" y="5700713"/>
            <a:ext cx="1727200" cy="488245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4</a:t>
            </a: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457200" y="3644900"/>
            <a:ext cx="1727200" cy="518031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1</a:t>
            </a:r>
          </a:p>
        </p:txBody>
      </p:sp>
      <p:sp>
        <p:nvSpPr>
          <p:cNvPr id="50" name="Abgerundetes Rechteck 49"/>
          <p:cNvSpPr/>
          <p:nvPr/>
        </p:nvSpPr>
        <p:spPr bwMode="auto">
          <a:xfrm>
            <a:off x="457200" y="4318001"/>
            <a:ext cx="1727200" cy="479954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2</a:t>
            </a: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446088" y="5013325"/>
            <a:ext cx="1727200" cy="490211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dirty="0" err="1">
                <a:latin typeface="+mn-lt"/>
                <a:ea typeface="MS PGothic" pitchFamily="34" charset="-128"/>
                <a:cs typeface="+mn-cs"/>
              </a:rPr>
              <a:t>Istform</a:t>
            </a:r>
            <a:r>
              <a:rPr lang="de-CH" dirty="0">
                <a:latin typeface="+mn-lt"/>
                <a:ea typeface="MS PGothic" pitchFamily="34" charset="-128"/>
                <a:cs typeface="+mn-cs"/>
              </a:rPr>
              <a:t> 3</a:t>
            </a:r>
          </a:p>
        </p:txBody>
      </p:sp>
      <p:sp>
        <p:nvSpPr>
          <p:cNvPr id="53" name="Abgerundetes Rechteck 52"/>
          <p:cNvSpPr/>
          <p:nvPr/>
        </p:nvSpPr>
        <p:spPr bwMode="auto">
          <a:xfrm>
            <a:off x="2928938" y="4624388"/>
            <a:ext cx="2952750" cy="7810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de-CH" sz="2000" dirty="0">
                <a:latin typeface="+mn-lt"/>
                <a:ea typeface="MS PGothic" pitchFamily="34" charset="-128"/>
                <a:cs typeface="+mn-cs"/>
              </a:rPr>
              <a:t>Analyse anhand von Beobachtungspunkten</a:t>
            </a:r>
          </a:p>
        </p:txBody>
      </p:sp>
      <p:cxnSp>
        <p:nvCxnSpPr>
          <p:cNvPr id="54" name="Gerade Verbindung mit Pfeil 53"/>
          <p:cNvCxnSpPr>
            <a:cxnSpLocks noChangeShapeType="1"/>
          </p:cNvCxnSpPr>
          <p:nvPr/>
        </p:nvCxnSpPr>
        <p:spPr bwMode="auto">
          <a:xfrm flipV="1">
            <a:off x="2508250" y="1653081"/>
            <a:ext cx="2430367" cy="3852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Gerade Verbindung mit Pfeil 55"/>
          <p:cNvCxnSpPr>
            <a:cxnSpLocks noChangeShapeType="1"/>
          </p:cNvCxnSpPr>
          <p:nvPr/>
        </p:nvCxnSpPr>
        <p:spPr bwMode="auto">
          <a:xfrm flipV="1">
            <a:off x="2509624" y="2096585"/>
            <a:ext cx="2398756" cy="6047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Gerade Verbindung mit Pfeil 58"/>
          <p:cNvCxnSpPr>
            <a:cxnSpLocks noChangeShapeType="1"/>
          </p:cNvCxnSpPr>
          <p:nvPr/>
        </p:nvCxnSpPr>
        <p:spPr bwMode="auto">
          <a:xfrm>
            <a:off x="2501900" y="2755900"/>
            <a:ext cx="2456874" cy="9666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Gerade Verbindung mit Pfeil 60"/>
          <p:cNvCxnSpPr>
            <a:cxnSpLocks noChangeShapeType="1"/>
          </p:cNvCxnSpPr>
          <p:nvPr/>
        </p:nvCxnSpPr>
        <p:spPr bwMode="auto">
          <a:xfrm>
            <a:off x="2508250" y="2889250"/>
            <a:ext cx="2430367" cy="3967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17" name="Gerade Verbindung mit Pfeil 34816"/>
          <p:cNvCxnSpPr>
            <a:cxnSpLocks noChangeShapeType="1"/>
            <a:stCxn id="49" idx="3"/>
          </p:cNvCxnSpPr>
          <p:nvPr/>
        </p:nvCxnSpPr>
        <p:spPr bwMode="auto">
          <a:xfrm>
            <a:off x="2184400" y="3903916"/>
            <a:ext cx="778933" cy="74428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Gerade Verbindung mit Pfeil 67"/>
          <p:cNvCxnSpPr>
            <a:cxnSpLocks noChangeShapeType="1"/>
            <a:stCxn id="45" idx="3"/>
          </p:cNvCxnSpPr>
          <p:nvPr/>
        </p:nvCxnSpPr>
        <p:spPr bwMode="auto">
          <a:xfrm flipV="1">
            <a:off x="2184400" y="5393267"/>
            <a:ext cx="787400" cy="5515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Gerade Verbindung mit Pfeil 71"/>
          <p:cNvCxnSpPr>
            <a:cxnSpLocks noChangeShapeType="1"/>
          </p:cNvCxnSpPr>
          <p:nvPr/>
        </p:nvCxnSpPr>
        <p:spPr bwMode="auto">
          <a:xfrm>
            <a:off x="2184400" y="4549510"/>
            <a:ext cx="745067" cy="34422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Gerade Verbindung mit Pfeil 78"/>
          <p:cNvCxnSpPr>
            <a:cxnSpLocks noChangeShapeType="1"/>
            <a:stCxn id="51" idx="3"/>
          </p:cNvCxnSpPr>
          <p:nvPr/>
        </p:nvCxnSpPr>
        <p:spPr bwMode="auto">
          <a:xfrm flipV="1">
            <a:off x="2173288" y="5130800"/>
            <a:ext cx="756179" cy="12763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Gerade Verbindung mit Pfeil 80"/>
          <p:cNvCxnSpPr>
            <a:cxnSpLocks noChangeShapeType="1"/>
          </p:cNvCxnSpPr>
          <p:nvPr/>
        </p:nvCxnSpPr>
        <p:spPr bwMode="auto">
          <a:xfrm>
            <a:off x="5881688" y="5013325"/>
            <a:ext cx="4905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2" name="Ellipse 34831"/>
          <p:cNvSpPr/>
          <p:nvPr/>
        </p:nvSpPr>
        <p:spPr bwMode="auto">
          <a:xfrm rot="19977531">
            <a:off x="6931123" y="2171074"/>
            <a:ext cx="1603375" cy="60158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CH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+mn-cs"/>
              </a:rPr>
              <a:t>  bisher</a:t>
            </a:r>
            <a:endParaRPr lang="de-CH" dirty="0">
              <a:solidFill>
                <a:srgbClr val="FFFFFF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 bwMode="auto">
          <a:xfrm rot="20211930">
            <a:off x="3698091" y="5695773"/>
            <a:ext cx="1207525" cy="56375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CH" dirty="0" smtClean="0">
                <a:solidFill>
                  <a:srgbClr val="FFFFFF"/>
                </a:solidFill>
                <a:latin typeface="+mn-lt"/>
                <a:ea typeface="MS PGothic" pitchFamily="34" charset="-128"/>
                <a:cs typeface="+mn-cs"/>
              </a:rPr>
              <a:t>  neu</a:t>
            </a:r>
            <a:endParaRPr lang="de-CH" dirty="0">
              <a:solidFill>
                <a:srgbClr val="FFFFFF"/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9" grpId="0" animBg="1"/>
      <p:bldP spid="50" grpId="0" animBg="1"/>
      <p:bldP spid="51" grpId="0" animBg="1"/>
      <p:bldP spid="53" grpId="0" animBg="1"/>
      <p:bldP spid="34832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884368" y="6492875"/>
            <a:ext cx="440088" cy="365125"/>
          </a:xfrm>
        </p:spPr>
        <p:txBody>
          <a:bodyPr/>
          <a:lstStyle/>
          <a:p>
            <a:fld id="{3794BAB9-C8B1-4192-A7D5-61F4677BDAA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483768" y="464477"/>
            <a:ext cx="5040560" cy="43204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2200" kern="0" dirty="0">
                <a:solidFill>
                  <a:srgbClr val="4F5150"/>
                </a:solidFill>
                <a:ea typeface="MS PGothic" pitchFamily="34" charset="-128"/>
              </a:rPr>
              <a:t>Hilfestellung durch bewegunglesen.ch</a:t>
            </a:r>
            <a:endParaRPr lang="de-CH" sz="2200" kern="0" dirty="0" smtClean="0">
              <a:solidFill>
                <a:srgbClr val="4F5150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31800" y="1557338"/>
            <a:ext cx="83534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altLang="de-DE" sz="1800" b="1" dirty="0">
                <a:solidFill>
                  <a:srgbClr val="000000"/>
                </a:solidFill>
                <a:latin typeface="Arial" charset="0"/>
              </a:rPr>
              <a:t>bewegunglesen.ch </a:t>
            </a:r>
            <a:r>
              <a:rPr lang="de-CH" altLang="de-DE" sz="1800" dirty="0">
                <a:solidFill>
                  <a:srgbClr val="000000"/>
                </a:solidFill>
                <a:latin typeface="Arial" charset="0"/>
              </a:rPr>
              <a:t>hilft Ihnen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altLang="de-DE" sz="1800" b="1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altLang="de-DE" sz="1800" dirty="0">
                <a:solidFill>
                  <a:srgbClr val="000000"/>
                </a:solidFill>
                <a:latin typeface="Arial" charset="0"/>
              </a:rPr>
              <a:t>Bewegungen fokussiert betrachten und gezielte Rückmeldungen geben zu können</a:t>
            </a: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altLang="de-DE" sz="1800" dirty="0" smtClean="0">
                <a:solidFill>
                  <a:srgbClr val="000000"/>
                </a:solidFill>
                <a:latin typeface="Arial" charset="0"/>
              </a:rPr>
              <a:t>bei </a:t>
            </a:r>
            <a:r>
              <a:rPr lang="de-CH" altLang="de-DE" sz="1800" dirty="0">
                <a:solidFill>
                  <a:srgbClr val="000000"/>
                </a:solidFill>
                <a:latin typeface="Arial" charset="0"/>
              </a:rPr>
              <a:t>der Vorbereitung Ihrer Turnstunden (aus welchen Teilbewegungen setzt sich eine Fertigkeit zusammen? Wo ist der Kern? </a:t>
            </a:r>
            <a:r>
              <a:rPr lang="de-CH" altLang="de-DE" sz="18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siehe LP21 (Kompetenzorientierung</a:t>
            </a:r>
            <a:r>
              <a:rPr lang="de-CH" altLang="de-DE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pPr lvl="1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altLang="de-DE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Bewegungen bei Ihren </a:t>
            </a:r>
            <a:r>
              <a:rPr lang="de-CH" altLang="de-DE" sz="1800" dirty="0" err="1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SuS</a:t>
            </a:r>
            <a:r>
              <a:rPr lang="de-CH" altLang="de-DE" sz="18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fachgerecht anzuleiten</a:t>
            </a:r>
            <a:endParaRPr lang="de-CH" altLang="de-DE" sz="18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altLang="de-DE" sz="16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altLang="de-DE" sz="16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altLang="de-DE" sz="16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66B041"/>
              </a:buClr>
              <a:buSzPct val="105000"/>
              <a:buFont typeface="Symbol" pitchFamily="18" charset="2"/>
              <a:buBlip>
                <a:blip r:embed="rId2"/>
              </a:buBlip>
            </a:pPr>
            <a:endParaRPr lang="de-DE" altLang="de-DE" sz="16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66B041"/>
              </a:buClr>
              <a:buSzPct val="105000"/>
              <a:buFont typeface="Symbol" pitchFamily="18" charset="2"/>
              <a:buBlip>
                <a:blip r:embed="rId2"/>
              </a:buBlip>
            </a:pPr>
            <a:endParaRPr lang="de-CH" altLang="de-DE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66B041"/>
              </a:buClr>
              <a:buSzPct val="105000"/>
            </a:pPr>
            <a:endParaRPr lang="de-CH" altLang="de-DE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9"/>
            <a:ext cx="7882124" cy="4392488"/>
          </a:xfrm>
        </p:spPr>
        <p:txBody>
          <a:bodyPr/>
          <a:lstStyle/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450850" algn="l"/>
              </a:tabLst>
            </a:pPr>
            <a:r>
              <a:rPr lang="de-CH" sz="2000" i="1" dirty="0" smtClean="0">
                <a:latin typeface="Arial" charset="0"/>
                <a:ea typeface="MS PGothic" charset="0"/>
              </a:rPr>
              <a:t>	</a:t>
            </a:r>
            <a:r>
              <a:rPr lang="de-CH" sz="2000" i="1" dirty="0">
                <a:latin typeface="Arial" charset="0"/>
                <a:ea typeface="MS PGothic" charset="0"/>
              </a:rPr>
              <a:t>W</a:t>
            </a:r>
            <a:r>
              <a:rPr lang="de-CH" sz="2000" i="1" dirty="0" smtClean="0">
                <a:latin typeface="Arial" charset="0"/>
                <a:ea typeface="MS PGothic" charset="0"/>
              </a:rPr>
              <a:t>as bietet bewegunglesen.ch? (Nutzen/ Zweck und Sinn)</a:t>
            </a: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450850" algn="l"/>
              </a:tabLst>
            </a:pPr>
            <a:r>
              <a:rPr lang="de-CH" sz="2000" i="1" dirty="0">
                <a:latin typeface="Arial" charset="0"/>
                <a:ea typeface="MS PGothic" charset="0"/>
              </a:rPr>
              <a:t>	</a:t>
            </a:r>
            <a:r>
              <a:rPr lang="de-CH" sz="2000" i="1" dirty="0" smtClean="0">
                <a:latin typeface="Arial" charset="0"/>
                <a:ea typeface="MS PGothic" charset="0"/>
              </a:rPr>
              <a:t>Ausgangslage/ Motivation</a:t>
            </a: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450850" algn="l"/>
              </a:tabLst>
            </a:pPr>
            <a:r>
              <a:rPr lang="de-CH" sz="2000" i="1" dirty="0">
                <a:latin typeface="Arial" charset="0"/>
                <a:ea typeface="MS PGothic" charset="0"/>
              </a:rPr>
              <a:t>	</a:t>
            </a:r>
            <a:r>
              <a:rPr lang="de-CH" sz="2000" i="1" dirty="0" smtClean="0">
                <a:latin typeface="Arial" charset="0"/>
                <a:ea typeface="MS PGothic" charset="0"/>
              </a:rPr>
              <a:t>Pädagogischer und didaktischer Wert: </a:t>
            </a: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r>
              <a:rPr lang="de-CH" sz="2000" i="1" dirty="0">
                <a:latin typeface="Arial" charset="0"/>
                <a:ea typeface="MS PGothic" charset="0"/>
              </a:rPr>
              <a:t>	</a:t>
            </a:r>
            <a:r>
              <a:rPr lang="de-CH" sz="2000" i="1" dirty="0" smtClean="0">
                <a:latin typeface="Arial" charset="0"/>
                <a:ea typeface="MS PGothic" charset="0"/>
              </a:rPr>
              <a:t>	</a:t>
            </a:r>
            <a:r>
              <a:rPr lang="de-CH" sz="2000" i="1" dirty="0" smtClean="0">
                <a:latin typeface="Arial" charset="0"/>
                <a:ea typeface="MS PGothic" charset="0"/>
                <a:sym typeface="Wingdings" panose="05000000000000000000" pitchFamily="2" charset="2"/>
              </a:rPr>
              <a:t> </a:t>
            </a:r>
            <a:r>
              <a:rPr lang="de-CH" sz="2000" i="1" dirty="0" smtClean="0">
                <a:latin typeface="Arial" charset="0"/>
                <a:ea typeface="MS PGothic" charset="0"/>
              </a:rPr>
              <a:t>Die Sache mit dem Kern</a:t>
            </a: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r>
              <a:rPr lang="de-CH" sz="2000" i="1" dirty="0">
                <a:latin typeface="Arial" charset="0"/>
                <a:ea typeface="MS PGothic" charset="0"/>
              </a:rPr>
              <a:t>	</a:t>
            </a:r>
            <a:r>
              <a:rPr lang="de-CH" sz="2000" i="1" dirty="0" smtClean="0">
                <a:latin typeface="Arial" charset="0"/>
                <a:ea typeface="MS PGothic" charset="0"/>
              </a:rPr>
              <a:t>	</a:t>
            </a:r>
            <a:r>
              <a:rPr lang="de-CH" sz="2000" i="1" dirty="0" smtClean="0">
                <a:latin typeface="Arial" charset="0"/>
                <a:ea typeface="MS PGothic" charset="0"/>
                <a:sym typeface="Wingdings" panose="05000000000000000000" pitchFamily="2" charset="2"/>
              </a:rPr>
              <a:t> </a:t>
            </a:r>
            <a:r>
              <a:rPr lang="de-CH" sz="2000" i="1" dirty="0" smtClean="0">
                <a:latin typeface="Arial" charset="0"/>
                <a:ea typeface="MS PGothic" charset="0"/>
              </a:rPr>
              <a:t>Vorgehensweise bei der Fehleranalyse</a:t>
            </a: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450850" algn="l"/>
              </a:tabLst>
            </a:pPr>
            <a:r>
              <a:rPr lang="de-CH" sz="2000" i="1" dirty="0">
                <a:latin typeface="Arial" charset="0"/>
                <a:ea typeface="MS PGothic" charset="0"/>
              </a:rPr>
              <a:t>	</a:t>
            </a:r>
            <a:r>
              <a:rPr lang="de-CH" sz="2000" i="1" dirty="0" smtClean="0">
                <a:latin typeface="Arial" charset="0"/>
                <a:ea typeface="MS PGothic" charset="0"/>
              </a:rPr>
              <a:t>Hilfestellung durch </a:t>
            </a:r>
            <a:r>
              <a:rPr lang="de-CH" sz="2000" i="1" dirty="0" smtClean="0">
                <a:latin typeface="Arial" charset="0"/>
                <a:ea typeface="MS PGothic" charset="0"/>
              </a:rPr>
              <a:t>bewegunglesen.ch</a:t>
            </a: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450850" algn="l"/>
              </a:tabLst>
            </a:pP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450850" algn="l"/>
              </a:tabLst>
            </a:pPr>
            <a:r>
              <a:rPr lang="de-CH" sz="2000" i="1" dirty="0" smtClean="0">
                <a:latin typeface="Arial" charset="0"/>
                <a:ea typeface="MS PGothic" charset="0"/>
              </a:rPr>
              <a:t> 	Durchspielen einer Aufgabe</a:t>
            </a: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sz="2000" i="1" dirty="0" smtClean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sz="2000" i="1" dirty="0" smtClean="0">
              <a:latin typeface="Arial" charset="0"/>
              <a:ea typeface="MS PGothic" charset="0"/>
            </a:endParaRPr>
          </a:p>
          <a:p>
            <a:pPr marL="180975" lvl="1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sz="2000" i="1" dirty="0" smtClean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FontTx/>
              <a:buBlip>
                <a:blip r:embed="rId2"/>
              </a:buBlip>
              <a:tabLst>
                <a:tab pos="450850" algn="l"/>
              </a:tabLst>
            </a:pPr>
            <a:endParaRPr lang="de-CH" sz="2000" i="1" dirty="0">
              <a:latin typeface="Arial" charset="0"/>
              <a:ea typeface="MS PGothic" charset="0"/>
            </a:endParaRPr>
          </a:p>
          <a:p>
            <a:pPr marL="0" indent="0">
              <a:lnSpc>
                <a:spcPct val="70000"/>
              </a:lnSpc>
              <a:buNone/>
              <a:tabLst>
                <a:tab pos="450850" algn="l"/>
              </a:tabLst>
            </a:pP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779838" y="404813"/>
            <a:ext cx="2538412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Übersicht</a:t>
            </a:r>
            <a:endParaRPr lang="de-CH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884368" y="6492875"/>
            <a:ext cx="440088" cy="365125"/>
          </a:xfrm>
        </p:spPr>
        <p:txBody>
          <a:bodyPr/>
          <a:lstStyle/>
          <a:p>
            <a:fld id="{3794BAB9-C8B1-4192-A7D5-61F4677BDAA9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915816" y="464477"/>
            <a:ext cx="5040560" cy="43204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2200" kern="0" dirty="0" smtClean="0">
                <a:solidFill>
                  <a:srgbClr val="4F5150"/>
                </a:solidFill>
                <a:ea typeface="MS PGothic" pitchFamily="34" charset="-128"/>
              </a:rPr>
              <a:t>Durchspielen einer Aufgabe</a:t>
            </a:r>
            <a:endParaRPr lang="de-CH" sz="2200" kern="0" dirty="0" smtClean="0">
              <a:solidFill>
                <a:srgbClr val="4F515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0748"/>
            <a:ext cx="7255917" cy="536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528" y="1268760"/>
            <a:ext cx="34923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bewegunglesen.ch </a:t>
            </a:r>
            <a:r>
              <a:rPr lang="de-CH" sz="1800" dirty="0" smtClean="0">
                <a:latin typeface="Arial" charset="0"/>
              </a:rPr>
              <a:t>ist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3"/>
              </a:buBlip>
            </a:pPr>
            <a:r>
              <a:rPr lang="de-CH" sz="1800" dirty="0">
                <a:latin typeface="Arial" charset="0"/>
              </a:rPr>
              <a:t>eine </a:t>
            </a:r>
            <a:r>
              <a:rPr lang="de-CH" sz="1800" b="1" dirty="0">
                <a:latin typeface="Arial" charset="0"/>
              </a:rPr>
              <a:t>webbasierte, interaktive Übungsgelegenheit </a:t>
            </a:r>
            <a:r>
              <a:rPr lang="de-CH" sz="1800" dirty="0">
                <a:latin typeface="Arial" charset="0"/>
              </a:rPr>
              <a:t>für Sportunterrichtende und Studierende, </a:t>
            </a:r>
            <a:r>
              <a:rPr lang="de-CH" sz="1800" b="1" dirty="0">
                <a:latin typeface="Arial" charset="0"/>
              </a:rPr>
              <a:t>die </a:t>
            </a:r>
            <a:r>
              <a:rPr lang="de-CH" sz="1800" b="1" dirty="0" smtClean="0">
                <a:latin typeface="Arial" charset="0"/>
              </a:rPr>
              <a:t>Fehleranalyse </a:t>
            </a:r>
            <a:r>
              <a:rPr lang="de-CH" sz="1800" b="1" dirty="0">
                <a:latin typeface="Arial" charset="0"/>
              </a:rPr>
              <a:t>und das Verbessern von Fertigkeiten </a:t>
            </a:r>
            <a:r>
              <a:rPr lang="de-CH" sz="1800" dirty="0">
                <a:latin typeface="Arial" charset="0"/>
              </a:rPr>
              <a:t>zu </a:t>
            </a:r>
            <a:r>
              <a:rPr lang="de-CH" sz="1800" dirty="0" smtClean="0">
                <a:latin typeface="Arial" charset="0"/>
              </a:rPr>
              <a:t>erlernen und zu üben</a:t>
            </a:r>
            <a:endParaRPr lang="de-CH" sz="18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3"/>
              </a:buBlip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3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140743"/>
            <a:ext cx="4212468" cy="54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23528" y="1556792"/>
            <a:ext cx="25562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gibt Informationen zu den wichtigsten </a:t>
            </a:r>
            <a:r>
              <a:rPr lang="de-CH" sz="1800" b="1" dirty="0" smtClean="0">
                <a:latin typeface="Arial" charset="0"/>
              </a:rPr>
              <a:t>Kernbewegungen</a:t>
            </a:r>
            <a:r>
              <a:rPr lang="de-CH" sz="1800" dirty="0" smtClean="0">
                <a:latin typeface="Arial" charset="0"/>
              </a:rPr>
              <a:t> einer Fertigkeit </a:t>
            </a: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definiert wichtige </a:t>
            </a:r>
            <a:r>
              <a:rPr lang="de-CH" sz="1800" b="1" dirty="0" smtClean="0">
                <a:latin typeface="Arial" charset="0"/>
              </a:rPr>
              <a:t>Beobachtungs-punkte</a:t>
            </a:r>
            <a:endParaRPr lang="de-CH" sz="1800" b="1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2755"/>
            <a:ext cx="5818326" cy="52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15516" y="1556792"/>
            <a:ext cx="2484276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Mit 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übt man das </a:t>
            </a:r>
            <a:r>
              <a:rPr lang="de-CH" sz="1800" b="1" dirty="0" smtClean="0">
                <a:latin typeface="Arial" charset="0"/>
              </a:rPr>
              <a:t>fokussierte Betrachten </a:t>
            </a:r>
            <a:r>
              <a:rPr lang="de-CH" sz="1800" dirty="0" smtClean="0">
                <a:latin typeface="Arial" charset="0"/>
              </a:rPr>
              <a:t>von Teilbewegungen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394867"/>
            <a:ext cx="613933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4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09277" y="1556792"/>
            <a:ext cx="2641311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Mit 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werden </a:t>
            </a:r>
            <a:r>
              <a:rPr lang="de-CH" sz="1800" b="1" dirty="0" smtClean="0">
                <a:latin typeface="Arial" charset="0"/>
              </a:rPr>
              <a:t>Ist-/Soll-Abweichungen </a:t>
            </a:r>
            <a:r>
              <a:rPr lang="de-CH" sz="1800" dirty="0" smtClean="0">
                <a:latin typeface="Arial" charset="0"/>
              </a:rPr>
              <a:t>visualisiert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27" y="1340768"/>
            <a:ext cx="613282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09277" y="1556792"/>
            <a:ext cx="2202483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zeigt </a:t>
            </a:r>
            <a:r>
              <a:rPr lang="de-CH" sz="1800" b="1" dirty="0" smtClean="0">
                <a:latin typeface="Arial" charset="0"/>
              </a:rPr>
              <a:t>Kernpositionen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98" y="1268760"/>
            <a:ext cx="6479355" cy="48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09277" y="1556792"/>
            <a:ext cx="2641311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Mit 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 smtClean="0">
                <a:latin typeface="Arial" charset="0"/>
              </a:rPr>
              <a:t>Wird lernwirksames </a:t>
            </a:r>
            <a:r>
              <a:rPr lang="de-CH" sz="1800" b="1" dirty="0" smtClean="0">
                <a:latin typeface="Arial" charset="0"/>
              </a:rPr>
              <a:t>Rückmelden </a:t>
            </a:r>
            <a:r>
              <a:rPr lang="de-CH" sz="1800" dirty="0" smtClean="0">
                <a:latin typeface="Arial" charset="0"/>
              </a:rPr>
              <a:t>geübt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232756"/>
            <a:ext cx="5948023" cy="43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7804" y="404813"/>
            <a:ext cx="4284476" cy="576262"/>
          </a:xfrm>
        </p:spPr>
        <p:txBody>
          <a:bodyPr/>
          <a:lstStyle/>
          <a:p>
            <a:r>
              <a:rPr lang="de-CH" dirty="0" smtClean="0">
                <a:latin typeface="Arial" charset="0"/>
                <a:ea typeface="MS PGothic" charset="0"/>
              </a:rPr>
              <a:t>Was bietet bewegunglesen.ch</a:t>
            </a:r>
            <a:endParaRPr lang="de-CH" dirty="0">
              <a:latin typeface="Arial" charset="0"/>
              <a:ea typeface="MS PGothic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09277" y="1556792"/>
            <a:ext cx="25084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5600" indent="-355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r>
              <a:rPr lang="de-CH" sz="1800" b="1" dirty="0" smtClean="0">
                <a:latin typeface="Arial" charset="0"/>
              </a:rPr>
              <a:t>bewegunglesen.ch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800" b="1" dirty="0">
              <a:latin typeface="Arial" charset="0"/>
            </a:endParaRPr>
          </a:p>
          <a:p>
            <a:pPr lvl="1">
              <a:lnSpc>
                <a:spcPct val="115000"/>
              </a:lnSpc>
              <a:spcAft>
                <a:spcPts val="1800"/>
              </a:spcAft>
              <a:buClr>
                <a:srgbClr val="66B041"/>
              </a:buClr>
              <a:buSzPct val="105000"/>
              <a:buFontTx/>
              <a:buBlip>
                <a:blip r:embed="rId2"/>
              </a:buBlip>
            </a:pPr>
            <a:r>
              <a:rPr lang="de-CH" sz="1800" dirty="0">
                <a:latin typeface="Arial" charset="0"/>
              </a:rPr>
              <a:t>f</a:t>
            </a:r>
            <a:r>
              <a:rPr lang="de-CH" sz="1800" dirty="0" smtClean="0">
                <a:latin typeface="Arial" charset="0"/>
              </a:rPr>
              <a:t>ührt </a:t>
            </a:r>
            <a:r>
              <a:rPr lang="de-CH" sz="1800" b="1" dirty="0" smtClean="0">
                <a:latin typeface="Arial" charset="0"/>
              </a:rPr>
              <a:t>Lernhilfen und Tipps </a:t>
            </a:r>
            <a:r>
              <a:rPr lang="de-CH" sz="1800" dirty="0" smtClean="0">
                <a:latin typeface="Arial" charset="0"/>
              </a:rPr>
              <a:t>auf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</a:pPr>
            <a:endParaRPr lang="de-DE" sz="1600" dirty="0">
              <a:latin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66B041"/>
              </a:buClr>
              <a:buSzPct val="105000"/>
              <a:buFont typeface="Symbol" charset="0"/>
              <a:buBlip>
                <a:blip r:embed="rId2"/>
              </a:buBlip>
            </a:pPr>
            <a:endParaRPr lang="de-CH" sz="1600" dirty="0">
              <a:latin typeface="Calibri" charset="0"/>
            </a:endParaRPr>
          </a:p>
          <a:p>
            <a:pPr>
              <a:lnSpc>
                <a:spcPct val="110000"/>
              </a:lnSpc>
              <a:buClr>
                <a:srgbClr val="66B041"/>
              </a:buClr>
              <a:buSzPct val="105000"/>
            </a:pPr>
            <a:endParaRPr lang="de-CH" sz="16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04" y="1304763"/>
            <a:ext cx="624053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Lausanne 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Benutzerdefiniertes Design">
  <a:themeElements>
    <a:clrScheme name="">
      <a:dk1>
        <a:srgbClr val="000000"/>
      </a:dk1>
      <a:lt1>
        <a:srgbClr val="FFFFFF"/>
      </a:lt1>
      <a:dk2>
        <a:srgbClr val="4F5150"/>
      </a:dk2>
      <a:lt2>
        <a:srgbClr val="4F5150"/>
      </a:lt2>
      <a:accent1>
        <a:srgbClr val="66B041"/>
      </a:accent1>
      <a:accent2>
        <a:srgbClr val="9ABAE0"/>
      </a:accent2>
      <a:accent3>
        <a:srgbClr val="FFFFFF"/>
      </a:accent3>
      <a:accent4>
        <a:srgbClr val="000000"/>
      </a:accent4>
      <a:accent5>
        <a:srgbClr val="B8D4B0"/>
      </a:accent5>
      <a:accent6>
        <a:srgbClr val="8BA8CB"/>
      </a:accent6>
      <a:hlink>
        <a:srgbClr val="EC740A"/>
      </a:hlink>
      <a:folHlink>
        <a:srgbClr val="FFFFFF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">
      <a:dk1>
        <a:srgbClr val="000000"/>
      </a:dk1>
      <a:lt1>
        <a:srgbClr val="FFFFFF"/>
      </a:lt1>
      <a:dk2>
        <a:srgbClr val="4F5150"/>
      </a:dk2>
      <a:lt2>
        <a:srgbClr val="4F5150"/>
      </a:lt2>
      <a:accent1>
        <a:srgbClr val="66B041"/>
      </a:accent1>
      <a:accent2>
        <a:srgbClr val="9ABAE0"/>
      </a:accent2>
      <a:accent3>
        <a:srgbClr val="FFFFFF"/>
      </a:accent3>
      <a:accent4>
        <a:srgbClr val="000000"/>
      </a:accent4>
      <a:accent5>
        <a:srgbClr val="B8D4B0"/>
      </a:accent5>
      <a:accent6>
        <a:srgbClr val="8BA8CB"/>
      </a:accent6>
      <a:hlink>
        <a:srgbClr val="EC740A"/>
      </a:hlink>
      <a:folHlink>
        <a:srgbClr val="FFFFFF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">
      <a:dk1>
        <a:srgbClr val="000000"/>
      </a:dk1>
      <a:lt1>
        <a:srgbClr val="FFFFFF"/>
      </a:lt1>
      <a:dk2>
        <a:srgbClr val="4F5150"/>
      </a:dk2>
      <a:lt2>
        <a:srgbClr val="4F5150"/>
      </a:lt2>
      <a:accent1>
        <a:srgbClr val="66B041"/>
      </a:accent1>
      <a:accent2>
        <a:srgbClr val="9ABAE0"/>
      </a:accent2>
      <a:accent3>
        <a:srgbClr val="FFFFFF"/>
      </a:accent3>
      <a:accent4>
        <a:srgbClr val="000000"/>
      </a:accent4>
      <a:accent5>
        <a:srgbClr val="B8D4B0"/>
      </a:accent5>
      <a:accent6>
        <a:srgbClr val="8BA8CB"/>
      </a:accent6>
      <a:hlink>
        <a:srgbClr val="EC740A"/>
      </a:hlink>
      <a:folHlink>
        <a:srgbClr val="FFFFFF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pt Lausanne 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ppt Lausanne 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ppt Lausanne 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ppt Lausanne 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pt Lausanne 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Lausanne .potx</Template>
  <TotalTime>0</TotalTime>
  <Words>376</Words>
  <Application>Microsoft Office PowerPoint</Application>
  <PresentationFormat>Bildschirmpräsentation (4:3)</PresentationFormat>
  <Paragraphs>172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10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ppt Lausanne </vt:lpstr>
      <vt:lpstr>1_Benutzerdefiniertes Design</vt:lpstr>
      <vt:lpstr>2_Benutzerdefiniertes Design</vt:lpstr>
      <vt:lpstr>1_ppt Lausanne </vt:lpstr>
      <vt:lpstr>2_ppt Lausanne </vt:lpstr>
      <vt:lpstr>3_ppt Lausanne </vt:lpstr>
      <vt:lpstr>4_ppt Lausanne </vt:lpstr>
      <vt:lpstr>Benutzerdefiniertes Design</vt:lpstr>
      <vt:lpstr>5_ppt Lausanne </vt:lpstr>
      <vt:lpstr>3_Benutzerdefiniertes Design</vt:lpstr>
      <vt:lpstr>PowerPoint-Präsentation</vt:lpstr>
      <vt:lpstr>Übersicht</vt:lpstr>
      <vt:lpstr>Was bietet bewegunglesen.ch</vt:lpstr>
      <vt:lpstr>Was bietet bewegunglesen.ch</vt:lpstr>
      <vt:lpstr>Was bietet bewegunglesen.ch</vt:lpstr>
      <vt:lpstr>Was bietet bewegunglesen.ch</vt:lpstr>
      <vt:lpstr>Was bietet bewegunglesen.ch</vt:lpstr>
      <vt:lpstr>Was bietet bewegunglesen.ch</vt:lpstr>
      <vt:lpstr>Was bietet bewegunglesen.ch</vt:lpstr>
      <vt:lpstr>Was bietet bewegunglesen.ch</vt:lpstr>
      <vt:lpstr>Was bietet bewegunglesen.ch</vt:lpstr>
      <vt:lpstr>Was bietet bewegunglesen.ch</vt:lpstr>
      <vt:lpstr>Ausgangslage/ Motivation</vt:lpstr>
      <vt:lpstr>Ausgangslage/ Motivation</vt:lpstr>
      <vt:lpstr>Der Kern</vt:lpstr>
      <vt:lpstr>Der Kern</vt:lpstr>
      <vt:lpstr>Der Kern</vt:lpstr>
      <vt:lpstr>Vorgehensweise bei der Fehleranalyse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sandhya.shah</dc:creator>
  <cp:lastModifiedBy>Kingdom</cp:lastModifiedBy>
  <cp:revision>139</cp:revision>
  <cp:lastPrinted>2015-10-31T09:44:45Z</cp:lastPrinted>
  <dcterms:created xsi:type="dcterms:W3CDTF">2013-08-30T06:25:12Z</dcterms:created>
  <dcterms:modified xsi:type="dcterms:W3CDTF">2017-01-09T13:33:51Z</dcterms:modified>
</cp:coreProperties>
</file>