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7"/>
  </p:notesMasterIdLst>
  <p:sldIdLst>
    <p:sldId id="271" r:id="rId2"/>
    <p:sldId id="272" r:id="rId3"/>
    <p:sldId id="273" r:id="rId4"/>
    <p:sldId id="263" r:id="rId5"/>
    <p:sldId id="274" r:id="rId6"/>
    <p:sldId id="259" r:id="rId7"/>
    <p:sldId id="260" r:id="rId8"/>
    <p:sldId id="275" r:id="rId9"/>
    <p:sldId id="262" r:id="rId10"/>
    <p:sldId id="264" r:id="rId11"/>
    <p:sldId id="261" r:id="rId12"/>
    <p:sldId id="265" r:id="rId13"/>
    <p:sldId id="266" r:id="rId14"/>
    <p:sldId id="267" r:id="rId15"/>
    <p:sldId id="269" r:id="rId16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5">
          <p15:clr>
            <a:srgbClr val="A4A3A4"/>
          </p15:clr>
        </p15:guide>
        <p15:guide id="2" orient="horz" pos="1569">
          <p15:clr>
            <a:srgbClr val="A4A3A4"/>
          </p15:clr>
        </p15:guide>
        <p15:guide id="3" orient="horz" pos="237">
          <p15:clr>
            <a:srgbClr val="A4A3A4"/>
          </p15:clr>
        </p15:guide>
        <p15:guide id="4" pos="2880">
          <p15:clr>
            <a:srgbClr val="A4A3A4"/>
          </p15:clr>
        </p15:guide>
        <p15:guide id="5" pos="5556">
          <p15:clr>
            <a:srgbClr val="A4A3A4"/>
          </p15:clr>
        </p15:guide>
        <p15:guide id="6" pos="453">
          <p15:clr>
            <a:srgbClr val="A4A3A4"/>
          </p15:clr>
        </p15:guide>
        <p15:guide id="7" pos="204">
          <p15:clr>
            <a:srgbClr val="A4A3A4"/>
          </p15:clr>
        </p15:guide>
        <p15:guide id="8" pos="54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24" autoAdjust="0"/>
    <p:restoredTop sz="93262"/>
  </p:normalViewPr>
  <p:slideViewPr>
    <p:cSldViewPr showGuides="1">
      <p:cViewPr varScale="1">
        <p:scale>
          <a:sx n="152" d="100"/>
          <a:sy n="152" d="100"/>
        </p:scale>
        <p:origin x="192" y="1664"/>
      </p:cViewPr>
      <p:guideLst>
        <p:guide orient="horz" pos="3015"/>
        <p:guide orient="horz" pos="1569"/>
        <p:guide orient="horz" pos="237"/>
        <p:guide pos="2880"/>
        <p:guide pos="5556"/>
        <p:guide pos="453"/>
        <p:guide pos="204"/>
        <p:guide pos="54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13B88-BF69-4519-961E-5F67AD43E6F9}" type="datetimeFigureOut">
              <a:rPr lang="de-DE" smtClean="0"/>
              <a:t>31.10.16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7F6B-6752-494E-96F7-BBB0D38BE0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272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7657" y="907257"/>
            <a:ext cx="8835714" cy="3879056"/>
          </a:xfrm>
          <a:custGeom>
            <a:avLst/>
            <a:gdLst>
              <a:gd name="connsiteX0" fmla="*/ 0 w 8362950"/>
              <a:gd name="connsiteY0" fmla="*/ 754342 h 4525963"/>
              <a:gd name="connsiteX1" fmla="*/ 754342 w 8362950"/>
              <a:gd name="connsiteY1" fmla="*/ 0 h 4525963"/>
              <a:gd name="connsiteX2" fmla="*/ 7608608 w 8362950"/>
              <a:gd name="connsiteY2" fmla="*/ 0 h 4525963"/>
              <a:gd name="connsiteX3" fmla="*/ 8362950 w 8362950"/>
              <a:gd name="connsiteY3" fmla="*/ 754342 h 4525963"/>
              <a:gd name="connsiteX4" fmla="*/ 8362950 w 8362950"/>
              <a:gd name="connsiteY4" fmla="*/ 3771621 h 4525963"/>
              <a:gd name="connsiteX5" fmla="*/ 7608608 w 8362950"/>
              <a:gd name="connsiteY5" fmla="*/ 4525963 h 4525963"/>
              <a:gd name="connsiteX6" fmla="*/ 754342 w 8362950"/>
              <a:gd name="connsiteY6" fmla="*/ 4525963 h 4525963"/>
              <a:gd name="connsiteX7" fmla="*/ 0 w 8362950"/>
              <a:gd name="connsiteY7" fmla="*/ 3771621 h 4525963"/>
              <a:gd name="connsiteX8" fmla="*/ 0 w 8362950"/>
              <a:gd name="connsiteY8" fmla="*/ 754342 h 4525963"/>
              <a:gd name="connsiteX0" fmla="*/ 0 w 8362950"/>
              <a:gd name="connsiteY0" fmla="*/ 1144867 h 4916488"/>
              <a:gd name="connsiteX1" fmla="*/ 735292 w 8362950"/>
              <a:gd name="connsiteY1" fmla="*/ 0 h 4916488"/>
              <a:gd name="connsiteX2" fmla="*/ 7608608 w 8362950"/>
              <a:gd name="connsiteY2" fmla="*/ 390525 h 4916488"/>
              <a:gd name="connsiteX3" fmla="*/ 8362950 w 8362950"/>
              <a:gd name="connsiteY3" fmla="*/ 1144867 h 4916488"/>
              <a:gd name="connsiteX4" fmla="*/ 8362950 w 8362950"/>
              <a:gd name="connsiteY4" fmla="*/ 4162146 h 4916488"/>
              <a:gd name="connsiteX5" fmla="*/ 7608608 w 8362950"/>
              <a:gd name="connsiteY5" fmla="*/ 4916488 h 4916488"/>
              <a:gd name="connsiteX6" fmla="*/ 754342 w 8362950"/>
              <a:gd name="connsiteY6" fmla="*/ 4916488 h 4916488"/>
              <a:gd name="connsiteX7" fmla="*/ 0 w 8362950"/>
              <a:gd name="connsiteY7" fmla="*/ 4162146 h 4916488"/>
              <a:gd name="connsiteX8" fmla="*/ 0 w 8362950"/>
              <a:gd name="connsiteY8" fmla="*/ 1144867 h 4916488"/>
              <a:gd name="connsiteX0" fmla="*/ 0 w 8362950"/>
              <a:gd name="connsiteY0" fmla="*/ 1154392 h 4926013"/>
              <a:gd name="connsiteX1" fmla="*/ 735292 w 8362950"/>
              <a:gd name="connsiteY1" fmla="*/ 9525 h 4926013"/>
              <a:gd name="connsiteX2" fmla="*/ 7627658 w 8362950"/>
              <a:gd name="connsiteY2" fmla="*/ 0 h 4926013"/>
              <a:gd name="connsiteX3" fmla="*/ 8362950 w 8362950"/>
              <a:gd name="connsiteY3" fmla="*/ 1154392 h 4926013"/>
              <a:gd name="connsiteX4" fmla="*/ 8362950 w 8362950"/>
              <a:gd name="connsiteY4" fmla="*/ 4171671 h 4926013"/>
              <a:gd name="connsiteX5" fmla="*/ 7608608 w 8362950"/>
              <a:gd name="connsiteY5" fmla="*/ 4926013 h 4926013"/>
              <a:gd name="connsiteX6" fmla="*/ 754342 w 8362950"/>
              <a:gd name="connsiteY6" fmla="*/ 4926013 h 4926013"/>
              <a:gd name="connsiteX7" fmla="*/ 0 w 8362950"/>
              <a:gd name="connsiteY7" fmla="*/ 4171671 h 4926013"/>
              <a:gd name="connsiteX8" fmla="*/ 0 w 8362950"/>
              <a:gd name="connsiteY8" fmla="*/ 1154392 h 4926013"/>
              <a:gd name="connsiteX0" fmla="*/ 0 w 8486775"/>
              <a:gd name="connsiteY0" fmla="*/ 1154392 h 4926013"/>
              <a:gd name="connsiteX1" fmla="*/ 735292 w 8486775"/>
              <a:gd name="connsiteY1" fmla="*/ 9525 h 4926013"/>
              <a:gd name="connsiteX2" fmla="*/ 7627658 w 8486775"/>
              <a:gd name="connsiteY2" fmla="*/ 0 h 4926013"/>
              <a:gd name="connsiteX3" fmla="*/ 8486775 w 8486775"/>
              <a:gd name="connsiteY3" fmla="*/ 1116292 h 4926013"/>
              <a:gd name="connsiteX4" fmla="*/ 8362950 w 8486775"/>
              <a:gd name="connsiteY4" fmla="*/ 4171671 h 4926013"/>
              <a:gd name="connsiteX5" fmla="*/ 7608608 w 8486775"/>
              <a:gd name="connsiteY5" fmla="*/ 4926013 h 4926013"/>
              <a:gd name="connsiteX6" fmla="*/ 754342 w 8486775"/>
              <a:gd name="connsiteY6" fmla="*/ 4926013 h 4926013"/>
              <a:gd name="connsiteX7" fmla="*/ 0 w 8486775"/>
              <a:gd name="connsiteY7" fmla="*/ 4171671 h 4926013"/>
              <a:gd name="connsiteX8" fmla="*/ 0 w 8486775"/>
              <a:gd name="connsiteY8" fmla="*/ 1154392 h 4926013"/>
              <a:gd name="connsiteX0" fmla="*/ 0 w 8486775"/>
              <a:gd name="connsiteY0" fmla="*/ 1154392 h 5030794"/>
              <a:gd name="connsiteX1" fmla="*/ 735292 w 8486775"/>
              <a:gd name="connsiteY1" fmla="*/ 9525 h 5030794"/>
              <a:gd name="connsiteX2" fmla="*/ 7627658 w 8486775"/>
              <a:gd name="connsiteY2" fmla="*/ 0 h 5030794"/>
              <a:gd name="connsiteX3" fmla="*/ 8486775 w 8486775"/>
              <a:gd name="connsiteY3" fmla="*/ 1116292 h 5030794"/>
              <a:gd name="connsiteX4" fmla="*/ 8286750 w 8486775"/>
              <a:gd name="connsiteY4" fmla="*/ 4809846 h 5030794"/>
              <a:gd name="connsiteX5" fmla="*/ 7608608 w 8486775"/>
              <a:gd name="connsiteY5" fmla="*/ 4926013 h 5030794"/>
              <a:gd name="connsiteX6" fmla="*/ 754342 w 8486775"/>
              <a:gd name="connsiteY6" fmla="*/ 4926013 h 5030794"/>
              <a:gd name="connsiteX7" fmla="*/ 0 w 8486775"/>
              <a:gd name="connsiteY7" fmla="*/ 4171671 h 5030794"/>
              <a:gd name="connsiteX8" fmla="*/ 0 w 8486775"/>
              <a:gd name="connsiteY8" fmla="*/ 1154392 h 5030794"/>
              <a:gd name="connsiteX0" fmla="*/ 0 w 8486775"/>
              <a:gd name="connsiteY0" fmla="*/ 1154392 h 5345113"/>
              <a:gd name="connsiteX1" fmla="*/ 735292 w 8486775"/>
              <a:gd name="connsiteY1" fmla="*/ 9525 h 5345113"/>
              <a:gd name="connsiteX2" fmla="*/ 7627658 w 8486775"/>
              <a:gd name="connsiteY2" fmla="*/ 0 h 5345113"/>
              <a:gd name="connsiteX3" fmla="*/ 8486775 w 8486775"/>
              <a:gd name="connsiteY3" fmla="*/ 1116292 h 5345113"/>
              <a:gd name="connsiteX4" fmla="*/ 8286750 w 8486775"/>
              <a:gd name="connsiteY4" fmla="*/ 4809846 h 5345113"/>
              <a:gd name="connsiteX5" fmla="*/ 7570508 w 8486775"/>
              <a:gd name="connsiteY5" fmla="*/ 5345113 h 5345113"/>
              <a:gd name="connsiteX6" fmla="*/ 754342 w 8486775"/>
              <a:gd name="connsiteY6" fmla="*/ 4926013 h 5345113"/>
              <a:gd name="connsiteX7" fmla="*/ 0 w 8486775"/>
              <a:gd name="connsiteY7" fmla="*/ 4171671 h 5345113"/>
              <a:gd name="connsiteX8" fmla="*/ 0 w 8486775"/>
              <a:gd name="connsiteY8" fmla="*/ 1154392 h 5345113"/>
              <a:gd name="connsiteX0" fmla="*/ 457731 w 8944506"/>
              <a:gd name="connsiteY0" fmla="*/ 1154392 h 5345113"/>
              <a:gd name="connsiteX1" fmla="*/ 1193023 w 8944506"/>
              <a:gd name="connsiteY1" fmla="*/ 9525 h 5345113"/>
              <a:gd name="connsiteX2" fmla="*/ 8085389 w 8944506"/>
              <a:gd name="connsiteY2" fmla="*/ 0 h 5345113"/>
              <a:gd name="connsiteX3" fmla="*/ 8944506 w 8944506"/>
              <a:gd name="connsiteY3" fmla="*/ 1116292 h 5345113"/>
              <a:gd name="connsiteX4" fmla="*/ 8744481 w 8944506"/>
              <a:gd name="connsiteY4" fmla="*/ 4809846 h 5345113"/>
              <a:gd name="connsiteX5" fmla="*/ 8028239 w 8944506"/>
              <a:gd name="connsiteY5" fmla="*/ 5345113 h 5345113"/>
              <a:gd name="connsiteX6" fmla="*/ 126223 w 8944506"/>
              <a:gd name="connsiteY6" fmla="*/ 5335588 h 5345113"/>
              <a:gd name="connsiteX7" fmla="*/ 457731 w 8944506"/>
              <a:gd name="connsiteY7" fmla="*/ 4171671 h 5345113"/>
              <a:gd name="connsiteX8" fmla="*/ 457731 w 8944506"/>
              <a:gd name="connsiteY8" fmla="*/ 1154392 h 5345113"/>
              <a:gd name="connsiteX0" fmla="*/ 457731 w 8944506"/>
              <a:gd name="connsiteY0" fmla="*/ 1154392 h 5345113"/>
              <a:gd name="connsiteX1" fmla="*/ 164323 w 8944506"/>
              <a:gd name="connsiteY1" fmla="*/ 0 h 5345113"/>
              <a:gd name="connsiteX2" fmla="*/ 8085389 w 8944506"/>
              <a:gd name="connsiteY2" fmla="*/ 0 h 5345113"/>
              <a:gd name="connsiteX3" fmla="*/ 8944506 w 8944506"/>
              <a:gd name="connsiteY3" fmla="*/ 1116292 h 5345113"/>
              <a:gd name="connsiteX4" fmla="*/ 8744481 w 8944506"/>
              <a:gd name="connsiteY4" fmla="*/ 4809846 h 5345113"/>
              <a:gd name="connsiteX5" fmla="*/ 8028239 w 8944506"/>
              <a:gd name="connsiteY5" fmla="*/ 5345113 h 5345113"/>
              <a:gd name="connsiteX6" fmla="*/ 126223 w 8944506"/>
              <a:gd name="connsiteY6" fmla="*/ 5335588 h 5345113"/>
              <a:gd name="connsiteX7" fmla="*/ 457731 w 8944506"/>
              <a:gd name="connsiteY7" fmla="*/ 4171671 h 5345113"/>
              <a:gd name="connsiteX8" fmla="*/ 457731 w 8944506"/>
              <a:gd name="connsiteY8" fmla="*/ 1154392 h 5345113"/>
              <a:gd name="connsiteX0" fmla="*/ 457731 w 8951049"/>
              <a:gd name="connsiteY0" fmla="*/ 1154392 h 5345113"/>
              <a:gd name="connsiteX1" fmla="*/ 164323 w 8951049"/>
              <a:gd name="connsiteY1" fmla="*/ 0 h 5345113"/>
              <a:gd name="connsiteX2" fmla="*/ 8085389 w 8951049"/>
              <a:gd name="connsiteY2" fmla="*/ 0 h 5345113"/>
              <a:gd name="connsiteX3" fmla="*/ 8944506 w 8951049"/>
              <a:gd name="connsiteY3" fmla="*/ 1116292 h 5345113"/>
              <a:gd name="connsiteX4" fmla="*/ 8744481 w 8951049"/>
              <a:gd name="connsiteY4" fmla="*/ 4809846 h 5345113"/>
              <a:gd name="connsiteX5" fmla="*/ 8028239 w 8951049"/>
              <a:gd name="connsiteY5" fmla="*/ 5345113 h 5345113"/>
              <a:gd name="connsiteX6" fmla="*/ 126223 w 8951049"/>
              <a:gd name="connsiteY6" fmla="*/ 5335588 h 5345113"/>
              <a:gd name="connsiteX7" fmla="*/ 457731 w 8951049"/>
              <a:gd name="connsiteY7" fmla="*/ 4171671 h 5345113"/>
              <a:gd name="connsiteX8" fmla="*/ 457731 w 8951049"/>
              <a:gd name="connsiteY8" fmla="*/ 1154392 h 5345113"/>
              <a:gd name="connsiteX0" fmla="*/ 457731 w 8961937"/>
              <a:gd name="connsiteY0" fmla="*/ 1154392 h 5345113"/>
              <a:gd name="connsiteX1" fmla="*/ 164323 w 8961937"/>
              <a:gd name="connsiteY1" fmla="*/ 0 h 5345113"/>
              <a:gd name="connsiteX2" fmla="*/ 8152064 w 8961937"/>
              <a:gd name="connsiteY2" fmla="*/ 9525 h 5345113"/>
              <a:gd name="connsiteX3" fmla="*/ 8944506 w 8961937"/>
              <a:gd name="connsiteY3" fmla="*/ 1116292 h 5345113"/>
              <a:gd name="connsiteX4" fmla="*/ 8744481 w 8961937"/>
              <a:gd name="connsiteY4" fmla="*/ 4809846 h 5345113"/>
              <a:gd name="connsiteX5" fmla="*/ 8028239 w 8961937"/>
              <a:gd name="connsiteY5" fmla="*/ 5345113 h 5345113"/>
              <a:gd name="connsiteX6" fmla="*/ 126223 w 8961937"/>
              <a:gd name="connsiteY6" fmla="*/ 5335588 h 5345113"/>
              <a:gd name="connsiteX7" fmla="*/ 457731 w 8961937"/>
              <a:gd name="connsiteY7" fmla="*/ 4171671 h 5345113"/>
              <a:gd name="connsiteX8" fmla="*/ 457731 w 8961937"/>
              <a:gd name="connsiteY8" fmla="*/ 1154392 h 5345113"/>
              <a:gd name="connsiteX0" fmla="*/ 457731 w 8961937"/>
              <a:gd name="connsiteY0" fmla="*/ 1154392 h 5345113"/>
              <a:gd name="connsiteX1" fmla="*/ 164323 w 8961937"/>
              <a:gd name="connsiteY1" fmla="*/ 0 h 5345113"/>
              <a:gd name="connsiteX2" fmla="*/ 8152064 w 8961937"/>
              <a:gd name="connsiteY2" fmla="*/ 9525 h 5345113"/>
              <a:gd name="connsiteX3" fmla="*/ 8944506 w 8961937"/>
              <a:gd name="connsiteY3" fmla="*/ 1116292 h 5345113"/>
              <a:gd name="connsiteX4" fmla="*/ 8744481 w 8961937"/>
              <a:gd name="connsiteY4" fmla="*/ 4809846 h 5345113"/>
              <a:gd name="connsiteX5" fmla="*/ 8028239 w 8961937"/>
              <a:gd name="connsiteY5" fmla="*/ 5345113 h 5345113"/>
              <a:gd name="connsiteX6" fmla="*/ 126223 w 8961937"/>
              <a:gd name="connsiteY6" fmla="*/ 5335588 h 5345113"/>
              <a:gd name="connsiteX7" fmla="*/ 457731 w 8961937"/>
              <a:gd name="connsiteY7" fmla="*/ 4171671 h 5345113"/>
              <a:gd name="connsiteX8" fmla="*/ 457731 w 8961937"/>
              <a:gd name="connsiteY8" fmla="*/ 1154392 h 5345113"/>
              <a:gd name="connsiteX0" fmla="*/ 457731 w 8961937"/>
              <a:gd name="connsiteY0" fmla="*/ 1154392 h 5345113"/>
              <a:gd name="connsiteX1" fmla="*/ 164323 w 8961937"/>
              <a:gd name="connsiteY1" fmla="*/ 0 h 5345113"/>
              <a:gd name="connsiteX2" fmla="*/ 8152064 w 8961937"/>
              <a:gd name="connsiteY2" fmla="*/ 9525 h 5345113"/>
              <a:gd name="connsiteX3" fmla="*/ 8944506 w 8961937"/>
              <a:gd name="connsiteY3" fmla="*/ 1116292 h 5345113"/>
              <a:gd name="connsiteX4" fmla="*/ 8744481 w 8961937"/>
              <a:gd name="connsiteY4" fmla="*/ 4809846 h 5345113"/>
              <a:gd name="connsiteX5" fmla="*/ 8028239 w 8961937"/>
              <a:gd name="connsiteY5" fmla="*/ 5345113 h 5345113"/>
              <a:gd name="connsiteX6" fmla="*/ 126223 w 8961937"/>
              <a:gd name="connsiteY6" fmla="*/ 5335588 h 5345113"/>
              <a:gd name="connsiteX7" fmla="*/ 457731 w 8961937"/>
              <a:gd name="connsiteY7" fmla="*/ 4171671 h 5345113"/>
              <a:gd name="connsiteX8" fmla="*/ 457731 w 8961937"/>
              <a:gd name="connsiteY8" fmla="*/ 1154392 h 5345113"/>
              <a:gd name="connsiteX0" fmla="*/ 457731 w 8961937"/>
              <a:gd name="connsiteY0" fmla="*/ 1154392 h 5345113"/>
              <a:gd name="connsiteX1" fmla="*/ 164323 w 8961937"/>
              <a:gd name="connsiteY1" fmla="*/ 0 h 5345113"/>
              <a:gd name="connsiteX2" fmla="*/ 8152064 w 8961937"/>
              <a:gd name="connsiteY2" fmla="*/ 9525 h 5345113"/>
              <a:gd name="connsiteX3" fmla="*/ 8944506 w 8961937"/>
              <a:gd name="connsiteY3" fmla="*/ 1116292 h 5345113"/>
              <a:gd name="connsiteX4" fmla="*/ 8744481 w 8961937"/>
              <a:gd name="connsiteY4" fmla="*/ 4809846 h 5345113"/>
              <a:gd name="connsiteX5" fmla="*/ 8028239 w 8961937"/>
              <a:gd name="connsiteY5" fmla="*/ 5345113 h 5345113"/>
              <a:gd name="connsiteX6" fmla="*/ 126223 w 8961937"/>
              <a:gd name="connsiteY6" fmla="*/ 5335588 h 5345113"/>
              <a:gd name="connsiteX7" fmla="*/ 457731 w 8961937"/>
              <a:gd name="connsiteY7" fmla="*/ 4171671 h 5345113"/>
              <a:gd name="connsiteX8" fmla="*/ 457731 w 8961937"/>
              <a:gd name="connsiteY8" fmla="*/ 1154392 h 5345113"/>
              <a:gd name="connsiteX0" fmla="*/ 457731 w 8961937"/>
              <a:gd name="connsiteY0" fmla="*/ 4171671 h 5345113"/>
              <a:gd name="connsiteX1" fmla="*/ 164323 w 8961937"/>
              <a:gd name="connsiteY1" fmla="*/ 0 h 5345113"/>
              <a:gd name="connsiteX2" fmla="*/ 8152064 w 8961937"/>
              <a:gd name="connsiteY2" fmla="*/ 9525 h 5345113"/>
              <a:gd name="connsiteX3" fmla="*/ 8944506 w 8961937"/>
              <a:gd name="connsiteY3" fmla="*/ 1116292 h 5345113"/>
              <a:gd name="connsiteX4" fmla="*/ 8744481 w 8961937"/>
              <a:gd name="connsiteY4" fmla="*/ 4809846 h 5345113"/>
              <a:gd name="connsiteX5" fmla="*/ 8028239 w 8961937"/>
              <a:gd name="connsiteY5" fmla="*/ 5345113 h 5345113"/>
              <a:gd name="connsiteX6" fmla="*/ 126223 w 8961937"/>
              <a:gd name="connsiteY6" fmla="*/ 5335588 h 5345113"/>
              <a:gd name="connsiteX7" fmla="*/ 457731 w 8961937"/>
              <a:gd name="connsiteY7" fmla="*/ 4171671 h 5345113"/>
              <a:gd name="connsiteX0" fmla="*/ 974145 w 9809859"/>
              <a:gd name="connsiteY0" fmla="*/ 5335588 h 5345113"/>
              <a:gd name="connsiteX1" fmla="*/ 1012245 w 9809859"/>
              <a:gd name="connsiteY1" fmla="*/ 0 h 5345113"/>
              <a:gd name="connsiteX2" fmla="*/ 8999986 w 9809859"/>
              <a:gd name="connsiteY2" fmla="*/ 9525 h 5345113"/>
              <a:gd name="connsiteX3" fmla="*/ 9792428 w 9809859"/>
              <a:gd name="connsiteY3" fmla="*/ 1116292 h 5345113"/>
              <a:gd name="connsiteX4" fmla="*/ 9592403 w 9809859"/>
              <a:gd name="connsiteY4" fmla="*/ 4809846 h 5345113"/>
              <a:gd name="connsiteX5" fmla="*/ 8876161 w 9809859"/>
              <a:gd name="connsiteY5" fmla="*/ 5345113 h 5345113"/>
              <a:gd name="connsiteX6" fmla="*/ 974145 w 9809859"/>
              <a:gd name="connsiteY6" fmla="*/ 5335588 h 5345113"/>
              <a:gd name="connsiteX0" fmla="*/ 0 w 8835714"/>
              <a:gd name="connsiteY0" fmla="*/ 5335588 h 5345113"/>
              <a:gd name="connsiteX1" fmla="*/ 38100 w 8835714"/>
              <a:gd name="connsiteY1" fmla="*/ 0 h 5345113"/>
              <a:gd name="connsiteX2" fmla="*/ 8025841 w 8835714"/>
              <a:gd name="connsiteY2" fmla="*/ 9525 h 5345113"/>
              <a:gd name="connsiteX3" fmla="*/ 8818283 w 8835714"/>
              <a:gd name="connsiteY3" fmla="*/ 1116292 h 5345113"/>
              <a:gd name="connsiteX4" fmla="*/ 8618258 w 8835714"/>
              <a:gd name="connsiteY4" fmla="*/ 4809846 h 5345113"/>
              <a:gd name="connsiteX5" fmla="*/ 7902016 w 8835714"/>
              <a:gd name="connsiteY5" fmla="*/ 5345113 h 5345113"/>
              <a:gd name="connsiteX6" fmla="*/ 0 w 8835714"/>
              <a:gd name="connsiteY6" fmla="*/ 5335588 h 5345113"/>
              <a:gd name="connsiteX0" fmla="*/ 0 w 8835714"/>
              <a:gd name="connsiteY0" fmla="*/ 5326063 h 5335588"/>
              <a:gd name="connsiteX1" fmla="*/ 19050 w 8835714"/>
              <a:gd name="connsiteY1" fmla="*/ 19050 h 5335588"/>
              <a:gd name="connsiteX2" fmla="*/ 8025841 w 8835714"/>
              <a:gd name="connsiteY2" fmla="*/ 0 h 5335588"/>
              <a:gd name="connsiteX3" fmla="*/ 8818283 w 8835714"/>
              <a:gd name="connsiteY3" fmla="*/ 1106767 h 5335588"/>
              <a:gd name="connsiteX4" fmla="*/ 8618258 w 8835714"/>
              <a:gd name="connsiteY4" fmla="*/ 4800321 h 5335588"/>
              <a:gd name="connsiteX5" fmla="*/ 7902016 w 8835714"/>
              <a:gd name="connsiteY5" fmla="*/ 5335588 h 5335588"/>
              <a:gd name="connsiteX6" fmla="*/ 0 w 8835714"/>
              <a:gd name="connsiteY6" fmla="*/ 5326063 h 5335588"/>
              <a:gd name="connsiteX0" fmla="*/ 0 w 8835714"/>
              <a:gd name="connsiteY0" fmla="*/ 5326063 h 5335588"/>
              <a:gd name="connsiteX1" fmla="*/ 0 w 8835714"/>
              <a:gd name="connsiteY1" fmla="*/ 47625 h 5335588"/>
              <a:gd name="connsiteX2" fmla="*/ 8025841 w 8835714"/>
              <a:gd name="connsiteY2" fmla="*/ 0 h 5335588"/>
              <a:gd name="connsiteX3" fmla="*/ 8818283 w 8835714"/>
              <a:gd name="connsiteY3" fmla="*/ 1106767 h 5335588"/>
              <a:gd name="connsiteX4" fmla="*/ 8618258 w 8835714"/>
              <a:gd name="connsiteY4" fmla="*/ 4800321 h 5335588"/>
              <a:gd name="connsiteX5" fmla="*/ 7902016 w 8835714"/>
              <a:gd name="connsiteY5" fmla="*/ 5335588 h 5335588"/>
              <a:gd name="connsiteX6" fmla="*/ 0 w 8835714"/>
              <a:gd name="connsiteY6" fmla="*/ 5326063 h 533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35714" h="5335588">
                <a:moveTo>
                  <a:pt x="0" y="5326063"/>
                </a:moveTo>
                <a:lnTo>
                  <a:pt x="0" y="47625"/>
                </a:lnTo>
                <a:lnTo>
                  <a:pt x="8025841" y="0"/>
                </a:lnTo>
                <a:cubicBezTo>
                  <a:pt x="9023478" y="9525"/>
                  <a:pt x="8818283" y="690155"/>
                  <a:pt x="8818283" y="1106767"/>
                </a:cubicBezTo>
                <a:lnTo>
                  <a:pt x="8618258" y="4800321"/>
                </a:lnTo>
                <a:cubicBezTo>
                  <a:pt x="8503958" y="5264558"/>
                  <a:pt x="8318628" y="5278438"/>
                  <a:pt x="7902016" y="5335588"/>
                </a:cubicBezTo>
                <a:lnTo>
                  <a:pt x="0" y="53260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324000" tIns="180000" rIns="540000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180975" indent="0">
              <a:buNone/>
              <a:defRPr sz="2800">
                <a:solidFill>
                  <a:schemeClr val="bg1"/>
                </a:solidFill>
              </a:defRPr>
            </a:lvl2pPr>
            <a:lvl3pPr marL="361950" indent="0">
              <a:buNone/>
              <a:defRPr sz="2800">
                <a:solidFill>
                  <a:schemeClr val="bg1"/>
                </a:solidFill>
              </a:defRPr>
            </a:lvl3pPr>
            <a:lvl4pPr marL="534988" indent="0">
              <a:buNone/>
              <a:defRPr sz="2800">
                <a:solidFill>
                  <a:schemeClr val="bg1"/>
                </a:solidFill>
              </a:defRPr>
            </a:lvl4pPr>
            <a:lvl5pPr marL="715962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70A-77ED-4559-BB07-D79898218E0C}" type="datetime1">
              <a:rPr lang="de-DE" smtClean="0"/>
              <a:t>31.10.16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472" y="118159"/>
            <a:ext cx="2520000" cy="6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08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70A-77ED-4559-BB07-D79898218E0C}" type="datetime1">
              <a:rPr lang="de-DE" smtClean="0"/>
              <a:t>31.10.16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67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-2833" y="897731"/>
            <a:ext cx="8802346" cy="3888582"/>
          </a:xfrm>
          <a:custGeom>
            <a:avLst/>
            <a:gdLst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100392 w 8799513"/>
              <a:gd name="connsiteY7" fmla="*/ 4672868 h 5179801"/>
              <a:gd name="connsiteX8" fmla="*/ 8609227 w 8799513"/>
              <a:gd name="connsiteY8" fmla="*/ 4672868 h 5179801"/>
              <a:gd name="connsiteX9" fmla="*/ 8100392 w 8799513"/>
              <a:gd name="connsiteY9" fmla="*/ 5174080 h 5179801"/>
              <a:gd name="connsiteX10" fmla="*/ 8100392 w 8799513"/>
              <a:gd name="connsiteY10" fmla="*/ 5179801 h 5179801"/>
              <a:gd name="connsiteX11" fmla="*/ 8039054 w 8799513"/>
              <a:gd name="connsiteY11" fmla="*/ 5179801 h 5179801"/>
              <a:gd name="connsiteX12" fmla="*/ 7918396 w 8799513"/>
              <a:gd name="connsiteY12" fmla="*/ 5179801 h 5179801"/>
              <a:gd name="connsiteX13" fmla="*/ 0 w 8799513"/>
              <a:gd name="connsiteY13" fmla="*/ 5179801 h 5179801"/>
              <a:gd name="connsiteX14" fmla="*/ 0 w 8799513"/>
              <a:gd name="connsiteY14" fmla="*/ 0 h 5179801"/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609227 w 8799513"/>
              <a:gd name="connsiteY7" fmla="*/ 4672868 h 5179801"/>
              <a:gd name="connsiteX8" fmla="*/ 8100392 w 8799513"/>
              <a:gd name="connsiteY8" fmla="*/ 5174080 h 5179801"/>
              <a:gd name="connsiteX9" fmla="*/ 8100392 w 8799513"/>
              <a:gd name="connsiteY9" fmla="*/ 5179801 h 5179801"/>
              <a:gd name="connsiteX10" fmla="*/ 8039054 w 8799513"/>
              <a:gd name="connsiteY10" fmla="*/ 5179801 h 5179801"/>
              <a:gd name="connsiteX11" fmla="*/ 7918396 w 8799513"/>
              <a:gd name="connsiteY11" fmla="*/ 5179801 h 5179801"/>
              <a:gd name="connsiteX12" fmla="*/ 0 w 8799513"/>
              <a:gd name="connsiteY12" fmla="*/ 5179801 h 5179801"/>
              <a:gd name="connsiteX13" fmla="*/ 0 w 8799513"/>
              <a:gd name="connsiteY13" fmla="*/ 0 h 5179801"/>
              <a:gd name="connsiteX0" fmla="*/ 0 w 8799513"/>
              <a:gd name="connsiteY0" fmla="*/ 5179801 h 5271241"/>
              <a:gd name="connsiteX1" fmla="*/ 0 w 8799513"/>
              <a:gd name="connsiteY1" fmla="*/ 0 h 5271241"/>
              <a:gd name="connsiteX2" fmla="*/ 8100392 w 8799513"/>
              <a:gd name="connsiteY2" fmla="*/ 0 h 5271241"/>
              <a:gd name="connsiteX3" fmla="*/ 8100392 w 8799513"/>
              <a:gd name="connsiteY3" fmla="*/ 1401 h 5271241"/>
              <a:gd name="connsiteX4" fmla="*/ 8114293 w 8799513"/>
              <a:gd name="connsiteY4" fmla="*/ 0 h 5271241"/>
              <a:gd name="connsiteX5" fmla="*/ 8209549 w 8799513"/>
              <a:gd name="connsiteY5" fmla="*/ 0 h 5271241"/>
              <a:gd name="connsiteX6" fmla="*/ 8799513 w 8799513"/>
              <a:gd name="connsiteY6" fmla="*/ 589964 h 5271241"/>
              <a:gd name="connsiteX7" fmla="*/ 8799513 w 8799513"/>
              <a:gd name="connsiteY7" fmla="*/ 693378 h 5271241"/>
              <a:gd name="connsiteX8" fmla="*/ 8609227 w 8799513"/>
              <a:gd name="connsiteY8" fmla="*/ 4672868 h 5271241"/>
              <a:gd name="connsiteX9" fmla="*/ 8100392 w 8799513"/>
              <a:gd name="connsiteY9" fmla="*/ 5174080 h 5271241"/>
              <a:gd name="connsiteX10" fmla="*/ 8100392 w 8799513"/>
              <a:gd name="connsiteY10" fmla="*/ 5179801 h 5271241"/>
              <a:gd name="connsiteX11" fmla="*/ 8039054 w 8799513"/>
              <a:gd name="connsiteY11" fmla="*/ 5179801 h 5271241"/>
              <a:gd name="connsiteX12" fmla="*/ 7918396 w 8799513"/>
              <a:gd name="connsiteY12" fmla="*/ 5179801 h 5271241"/>
              <a:gd name="connsiteX13" fmla="*/ 91440 w 8799513"/>
              <a:gd name="connsiteY13" fmla="*/ 5271241 h 5271241"/>
              <a:gd name="connsiteX0" fmla="*/ 0 w 8799513"/>
              <a:gd name="connsiteY0" fmla="*/ 0 h 5271241"/>
              <a:gd name="connsiteX1" fmla="*/ 8100392 w 8799513"/>
              <a:gd name="connsiteY1" fmla="*/ 0 h 5271241"/>
              <a:gd name="connsiteX2" fmla="*/ 8100392 w 8799513"/>
              <a:gd name="connsiteY2" fmla="*/ 1401 h 5271241"/>
              <a:gd name="connsiteX3" fmla="*/ 8114293 w 8799513"/>
              <a:gd name="connsiteY3" fmla="*/ 0 h 5271241"/>
              <a:gd name="connsiteX4" fmla="*/ 8209549 w 8799513"/>
              <a:gd name="connsiteY4" fmla="*/ 0 h 5271241"/>
              <a:gd name="connsiteX5" fmla="*/ 8799513 w 8799513"/>
              <a:gd name="connsiteY5" fmla="*/ 589964 h 5271241"/>
              <a:gd name="connsiteX6" fmla="*/ 8799513 w 8799513"/>
              <a:gd name="connsiteY6" fmla="*/ 693378 h 5271241"/>
              <a:gd name="connsiteX7" fmla="*/ 8609227 w 8799513"/>
              <a:gd name="connsiteY7" fmla="*/ 4672868 h 5271241"/>
              <a:gd name="connsiteX8" fmla="*/ 8100392 w 8799513"/>
              <a:gd name="connsiteY8" fmla="*/ 5174080 h 5271241"/>
              <a:gd name="connsiteX9" fmla="*/ 8100392 w 8799513"/>
              <a:gd name="connsiteY9" fmla="*/ 5179801 h 5271241"/>
              <a:gd name="connsiteX10" fmla="*/ 8039054 w 8799513"/>
              <a:gd name="connsiteY10" fmla="*/ 5179801 h 5271241"/>
              <a:gd name="connsiteX11" fmla="*/ 7918396 w 8799513"/>
              <a:gd name="connsiteY11" fmla="*/ 5179801 h 5271241"/>
              <a:gd name="connsiteX12" fmla="*/ 91440 w 8799513"/>
              <a:gd name="connsiteY12" fmla="*/ 5271241 h 5271241"/>
              <a:gd name="connsiteX0" fmla="*/ 0 w 8799513"/>
              <a:gd name="connsiteY0" fmla="*/ 0 h 5192110"/>
              <a:gd name="connsiteX1" fmla="*/ 8100392 w 8799513"/>
              <a:gd name="connsiteY1" fmla="*/ 0 h 5192110"/>
              <a:gd name="connsiteX2" fmla="*/ 8100392 w 8799513"/>
              <a:gd name="connsiteY2" fmla="*/ 1401 h 5192110"/>
              <a:gd name="connsiteX3" fmla="*/ 8114293 w 8799513"/>
              <a:gd name="connsiteY3" fmla="*/ 0 h 5192110"/>
              <a:gd name="connsiteX4" fmla="*/ 8209549 w 8799513"/>
              <a:gd name="connsiteY4" fmla="*/ 0 h 5192110"/>
              <a:gd name="connsiteX5" fmla="*/ 8799513 w 8799513"/>
              <a:gd name="connsiteY5" fmla="*/ 589964 h 5192110"/>
              <a:gd name="connsiteX6" fmla="*/ 8799513 w 8799513"/>
              <a:gd name="connsiteY6" fmla="*/ 693378 h 5192110"/>
              <a:gd name="connsiteX7" fmla="*/ 8609227 w 8799513"/>
              <a:gd name="connsiteY7" fmla="*/ 4672868 h 5192110"/>
              <a:gd name="connsiteX8" fmla="*/ 8100392 w 8799513"/>
              <a:gd name="connsiteY8" fmla="*/ 5174080 h 5192110"/>
              <a:gd name="connsiteX9" fmla="*/ 8100392 w 8799513"/>
              <a:gd name="connsiteY9" fmla="*/ 5179801 h 5192110"/>
              <a:gd name="connsiteX10" fmla="*/ 8039054 w 8799513"/>
              <a:gd name="connsiteY10" fmla="*/ 5179801 h 5192110"/>
              <a:gd name="connsiteX11" fmla="*/ 7918396 w 8799513"/>
              <a:gd name="connsiteY11" fmla="*/ 5179801 h 5192110"/>
              <a:gd name="connsiteX12" fmla="*/ 3517 w 8799513"/>
              <a:gd name="connsiteY12" fmla="*/ 5192110 h 5192110"/>
              <a:gd name="connsiteX0" fmla="*/ 2833 w 8802346"/>
              <a:gd name="connsiteY0" fmla="*/ 0 h 5182585"/>
              <a:gd name="connsiteX1" fmla="*/ 8103225 w 8802346"/>
              <a:gd name="connsiteY1" fmla="*/ 0 h 5182585"/>
              <a:gd name="connsiteX2" fmla="*/ 8103225 w 8802346"/>
              <a:gd name="connsiteY2" fmla="*/ 1401 h 5182585"/>
              <a:gd name="connsiteX3" fmla="*/ 8117126 w 8802346"/>
              <a:gd name="connsiteY3" fmla="*/ 0 h 5182585"/>
              <a:gd name="connsiteX4" fmla="*/ 8212382 w 8802346"/>
              <a:gd name="connsiteY4" fmla="*/ 0 h 5182585"/>
              <a:gd name="connsiteX5" fmla="*/ 8802346 w 8802346"/>
              <a:gd name="connsiteY5" fmla="*/ 589964 h 5182585"/>
              <a:gd name="connsiteX6" fmla="*/ 8802346 w 8802346"/>
              <a:gd name="connsiteY6" fmla="*/ 693378 h 5182585"/>
              <a:gd name="connsiteX7" fmla="*/ 8612060 w 8802346"/>
              <a:gd name="connsiteY7" fmla="*/ 4672868 h 5182585"/>
              <a:gd name="connsiteX8" fmla="*/ 8103225 w 8802346"/>
              <a:gd name="connsiteY8" fmla="*/ 5174080 h 5182585"/>
              <a:gd name="connsiteX9" fmla="*/ 8103225 w 8802346"/>
              <a:gd name="connsiteY9" fmla="*/ 5179801 h 5182585"/>
              <a:gd name="connsiteX10" fmla="*/ 8041887 w 8802346"/>
              <a:gd name="connsiteY10" fmla="*/ 5179801 h 5182585"/>
              <a:gd name="connsiteX11" fmla="*/ 7921229 w 8802346"/>
              <a:gd name="connsiteY11" fmla="*/ 5179801 h 5182585"/>
              <a:gd name="connsiteX12" fmla="*/ 0 w 8802346"/>
              <a:gd name="connsiteY12" fmla="*/ 5182585 h 5182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02346" h="5182585">
                <a:moveTo>
                  <a:pt x="2833" y="0"/>
                </a:moveTo>
                <a:lnTo>
                  <a:pt x="8103225" y="0"/>
                </a:lnTo>
                <a:lnTo>
                  <a:pt x="8103225" y="1401"/>
                </a:lnTo>
                <a:cubicBezTo>
                  <a:pt x="8107827" y="54"/>
                  <a:pt x="8112470" y="0"/>
                  <a:pt x="8117126" y="0"/>
                </a:cubicBezTo>
                <a:lnTo>
                  <a:pt x="8212382" y="0"/>
                </a:lnTo>
                <a:cubicBezTo>
                  <a:pt x="8538210" y="0"/>
                  <a:pt x="8802346" y="264136"/>
                  <a:pt x="8802346" y="589964"/>
                </a:cubicBezTo>
                <a:lnTo>
                  <a:pt x="8802346" y="693378"/>
                </a:lnTo>
                <a:lnTo>
                  <a:pt x="8612060" y="4672868"/>
                </a:lnTo>
                <a:cubicBezTo>
                  <a:pt x="8582280" y="4938518"/>
                  <a:pt x="8370054" y="5148273"/>
                  <a:pt x="8103225" y="5174080"/>
                </a:cubicBezTo>
                <a:lnTo>
                  <a:pt x="8103225" y="5179801"/>
                </a:lnTo>
                <a:lnTo>
                  <a:pt x="8041887" y="5179801"/>
                </a:lnTo>
                <a:lnTo>
                  <a:pt x="7921229" y="5179801"/>
                </a:lnTo>
                <a:lnTo>
                  <a:pt x="0" y="5182585"/>
                </a:lnTo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70A-77ED-4559-BB07-D79898218E0C}" type="datetime1">
              <a:rPr lang="de-DE" smtClean="0"/>
              <a:t>31.10.16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688" y="288925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0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-2833" y="897731"/>
            <a:ext cx="8802346" cy="3888582"/>
          </a:xfrm>
          <a:custGeom>
            <a:avLst/>
            <a:gdLst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100392 w 8799513"/>
              <a:gd name="connsiteY7" fmla="*/ 4672868 h 5179801"/>
              <a:gd name="connsiteX8" fmla="*/ 8609227 w 8799513"/>
              <a:gd name="connsiteY8" fmla="*/ 4672868 h 5179801"/>
              <a:gd name="connsiteX9" fmla="*/ 8100392 w 8799513"/>
              <a:gd name="connsiteY9" fmla="*/ 5174080 h 5179801"/>
              <a:gd name="connsiteX10" fmla="*/ 8100392 w 8799513"/>
              <a:gd name="connsiteY10" fmla="*/ 5179801 h 5179801"/>
              <a:gd name="connsiteX11" fmla="*/ 8039054 w 8799513"/>
              <a:gd name="connsiteY11" fmla="*/ 5179801 h 5179801"/>
              <a:gd name="connsiteX12" fmla="*/ 7918396 w 8799513"/>
              <a:gd name="connsiteY12" fmla="*/ 5179801 h 5179801"/>
              <a:gd name="connsiteX13" fmla="*/ 0 w 8799513"/>
              <a:gd name="connsiteY13" fmla="*/ 5179801 h 5179801"/>
              <a:gd name="connsiteX14" fmla="*/ 0 w 8799513"/>
              <a:gd name="connsiteY14" fmla="*/ 0 h 5179801"/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609227 w 8799513"/>
              <a:gd name="connsiteY7" fmla="*/ 4672868 h 5179801"/>
              <a:gd name="connsiteX8" fmla="*/ 8100392 w 8799513"/>
              <a:gd name="connsiteY8" fmla="*/ 5174080 h 5179801"/>
              <a:gd name="connsiteX9" fmla="*/ 8100392 w 8799513"/>
              <a:gd name="connsiteY9" fmla="*/ 5179801 h 5179801"/>
              <a:gd name="connsiteX10" fmla="*/ 8039054 w 8799513"/>
              <a:gd name="connsiteY10" fmla="*/ 5179801 h 5179801"/>
              <a:gd name="connsiteX11" fmla="*/ 7918396 w 8799513"/>
              <a:gd name="connsiteY11" fmla="*/ 5179801 h 5179801"/>
              <a:gd name="connsiteX12" fmla="*/ 0 w 8799513"/>
              <a:gd name="connsiteY12" fmla="*/ 5179801 h 5179801"/>
              <a:gd name="connsiteX13" fmla="*/ 0 w 8799513"/>
              <a:gd name="connsiteY13" fmla="*/ 0 h 5179801"/>
              <a:gd name="connsiteX0" fmla="*/ 0 w 8799513"/>
              <a:gd name="connsiteY0" fmla="*/ 5179801 h 5271241"/>
              <a:gd name="connsiteX1" fmla="*/ 0 w 8799513"/>
              <a:gd name="connsiteY1" fmla="*/ 0 h 5271241"/>
              <a:gd name="connsiteX2" fmla="*/ 8100392 w 8799513"/>
              <a:gd name="connsiteY2" fmla="*/ 0 h 5271241"/>
              <a:gd name="connsiteX3" fmla="*/ 8100392 w 8799513"/>
              <a:gd name="connsiteY3" fmla="*/ 1401 h 5271241"/>
              <a:gd name="connsiteX4" fmla="*/ 8114293 w 8799513"/>
              <a:gd name="connsiteY4" fmla="*/ 0 h 5271241"/>
              <a:gd name="connsiteX5" fmla="*/ 8209549 w 8799513"/>
              <a:gd name="connsiteY5" fmla="*/ 0 h 5271241"/>
              <a:gd name="connsiteX6" fmla="*/ 8799513 w 8799513"/>
              <a:gd name="connsiteY6" fmla="*/ 589964 h 5271241"/>
              <a:gd name="connsiteX7" fmla="*/ 8799513 w 8799513"/>
              <a:gd name="connsiteY7" fmla="*/ 693378 h 5271241"/>
              <a:gd name="connsiteX8" fmla="*/ 8609227 w 8799513"/>
              <a:gd name="connsiteY8" fmla="*/ 4672868 h 5271241"/>
              <a:gd name="connsiteX9" fmla="*/ 8100392 w 8799513"/>
              <a:gd name="connsiteY9" fmla="*/ 5174080 h 5271241"/>
              <a:gd name="connsiteX10" fmla="*/ 8100392 w 8799513"/>
              <a:gd name="connsiteY10" fmla="*/ 5179801 h 5271241"/>
              <a:gd name="connsiteX11" fmla="*/ 8039054 w 8799513"/>
              <a:gd name="connsiteY11" fmla="*/ 5179801 h 5271241"/>
              <a:gd name="connsiteX12" fmla="*/ 7918396 w 8799513"/>
              <a:gd name="connsiteY12" fmla="*/ 5179801 h 5271241"/>
              <a:gd name="connsiteX13" fmla="*/ 91440 w 8799513"/>
              <a:gd name="connsiteY13" fmla="*/ 5271241 h 5271241"/>
              <a:gd name="connsiteX0" fmla="*/ 0 w 8799513"/>
              <a:gd name="connsiteY0" fmla="*/ 0 h 5271241"/>
              <a:gd name="connsiteX1" fmla="*/ 8100392 w 8799513"/>
              <a:gd name="connsiteY1" fmla="*/ 0 h 5271241"/>
              <a:gd name="connsiteX2" fmla="*/ 8100392 w 8799513"/>
              <a:gd name="connsiteY2" fmla="*/ 1401 h 5271241"/>
              <a:gd name="connsiteX3" fmla="*/ 8114293 w 8799513"/>
              <a:gd name="connsiteY3" fmla="*/ 0 h 5271241"/>
              <a:gd name="connsiteX4" fmla="*/ 8209549 w 8799513"/>
              <a:gd name="connsiteY4" fmla="*/ 0 h 5271241"/>
              <a:gd name="connsiteX5" fmla="*/ 8799513 w 8799513"/>
              <a:gd name="connsiteY5" fmla="*/ 589964 h 5271241"/>
              <a:gd name="connsiteX6" fmla="*/ 8799513 w 8799513"/>
              <a:gd name="connsiteY6" fmla="*/ 693378 h 5271241"/>
              <a:gd name="connsiteX7" fmla="*/ 8609227 w 8799513"/>
              <a:gd name="connsiteY7" fmla="*/ 4672868 h 5271241"/>
              <a:gd name="connsiteX8" fmla="*/ 8100392 w 8799513"/>
              <a:gd name="connsiteY8" fmla="*/ 5174080 h 5271241"/>
              <a:gd name="connsiteX9" fmla="*/ 8100392 w 8799513"/>
              <a:gd name="connsiteY9" fmla="*/ 5179801 h 5271241"/>
              <a:gd name="connsiteX10" fmla="*/ 8039054 w 8799513"/>
              <a:gd name="connsiteY10" fmla="*/ 5179801 h 5271241"/>
              <a:gd name="connsiteX11" fmla="*/ 7918396 w 8799513"/>
              <a:gd name="connsiteY11" fmla="*/ 5179801 h 5271241"/>
              <a:gd name="connsiteX12" fmla="*/ 91440 w 8799513"/>
              <a:gd name="connsiteY12" fmla="*/ 5271241 h 5271241"/>
              <a:gd name="connsiteX0" fmla="*/ 0 w 8799513"/>
              <a:gd name="connsiteY0" fmla="*/ 0 h 5192110"/>
              <a:gd name="connsiteX1" fmla="*/ 8100392 w 8799513"/>
              <a:gd name="connsiteY1" fmla="*/ 0 h 5192110"/>
              <a:gd name="connsiteX2" fmla="*/ 8100392 w 8799513"/>
              <a:gd name="connsiteY2" fmla="*/ 1401 h 5192110"/>
              <a:gd name="connsiteX3" fmla="*/ 8114293 w 8799513"/>
              <a:gd name="connsiteY3" fmla="*/ 0 h 5192110"/>
              <a:gd name="connsiteX4" fmla="*/ 8209549 w 8799513"/>
              <a:gd name="connsiteY4" fmla="*/ 0 h 5192110"/>
              <a:gd name="connsiteX5" fmla="*/ 8799513 w 8799513"/>
              <a:gd name="connsiteY5" fmla="*/ 589964 h 5192110"/>
              <a:gd name="connsiteX6" fmla="*/ 8799513 w 8799513"/>
              <a:gd name="connsiteY6" fmla="*/ 693378 h 5192110"/>
              <a:gd name="connsiteX7" fmla="*/ 8609227 w 8799513"/>
              <a:gd name="connsiteY7" fmla="*/ 4672868 h 5192110"/>
              <a:gd name="connsiteX8" fmla="*/ 8100392 w 8799513"/>
              <a:gd name="connsiteY8" fmla="*/ 5174080 h 5192110"/>
              <a:gd name="connsiteX9" fmla="*/ 8100392 w 8799513"/>
              <a:gd name="connsiteY9" fmla="*/ 5179801 h 5192110"/>
              <a:gd name="connsiteX10" fmla="*/ 8039054 w 8799513"/>
              <a:gd name="connsiteY10" fmla="*/ 5179801 h 5192110"/>
              <a:gd name="connsiteX11" fmla="*/ 7918396 w 8799513"/>
              <a:gd name="connsiteY11" fmla="*/ 5179801 h 5192110"/>
              <a:gd name="connsiteX12" fmla="*/ 3517 w 8799513"/>
              <a:gd name="connsiteY12" fmla="*/ 5192110 h 5192110"/>
              <a:gd name="connsiteX0" fmla="*/ 2833 w 8802346"/>
              <a:gd name="connsiteY0" fmla="*/ 0 h 5182585"/>
              <a:gd name="connsiteX1" fmla="*/ 8103225 w 8802346"/>
              <a:gd name="connsiteY1" fmla="*/ 0 h 5182585"/>
              <a:gd name="connsiteX2" fmla="*/ 8103225 w 8802346"/>
              <a:gd name="connsiteY2" fmla="*/ 1401 h 5182585"/>
              <a:gd name="connsiteX3" fmla="*/ 8117126 w 8802346"/>
              <a:gd name="connsiteY3" fmla="*/ 0 h 5182585"/>
              <a:gd name="connsiteX4" fmla="*/ 8212382 w 8802346"/>
              <a:gd name="connsiteY4" fmla="*/ 0 h 5182585"/>
              <a:gd name="connsiteX5" fmla="*/ 8802346 w 8802346"/>
              <a:gd name="connsiteY5" fmla="*/ 589964 h 5182585"/>
              <a:gd name="connsiteX6" fmla="*/ 8802346 w 8802346"/>
              <a:gd name="connsiteY6" fmla="*/ 693378 h 5182585"/>
              <a:gd name="connsiteX7" fmla="*/ 8612060 w 8802346"/>
              <a:gd name="connsiteY7" fmla="*/ 4672868 h 5182585"/>
              <a:gd name="connsiteX8" fmla="*/ 8103225 w 8802346"/>
              <a:gd name="connsiteY8" fmla="*/ 5174080 h 5182585"/>
              <a:gd name="connsiteX9" fmla="*/ 8103225 w 8802346"/>
              <a:gd name="connsiteY9" fmla="*/ 5179801 h 5182585"/>
              <a:gd name="connsiteX10" fmla="*/ 8041887 w 8802346"/>
              <a:gd name="connsiteY10" fmla="*/ 5179801 h 5182585"/>
              <a:gd name="connsiteX11" fmla="*/ 7921229 w 8802346"/>
              <a:gd name="connsiteY11" fmla="*/ 5179801 h 5182585"/>
              <a:gd name="connsiteX12" fmla="*/ 0 w 8802346"/>
              <a:gd name="connsiteY12" fmla="*/ 5182585 h 5182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02346" h="5182585">
                <a:moveTo>
                  <a:pt x="2833" y="0"/>
                </a:moveTo>
                <a:lnTo>
                  <a:pt x="8103225" y="0"/>
                </a:lnTo>
                <a:lnTo>
                  <a:pt x="8103225" y="1401"/>
                </a:lnTo>
                <a:cubicBezTo>
                  <a:pt x="8107827" y="54"/>
                  <a:pt x="8112470" y="0"/>
                  <a:pt x="8117126" y="0"/>
                </a:cubicBezTo>
                <a:lnTo>
                  <a:pt x="8212382" y="0"/>
                </a:lnTo>
                <a:cubicBezTo>
                  <a:pt x="8538210" y="0"/>
                  <a:pt x="8802346" y="264136"/>
                  <a:pt x="8802346" y="589964"/>
                </a:cubicBezTo>
                <a:lnTo>
                  <a:pt x="8802346" y="693378"/>
                </a:lnTo>
                <a:lnTo>
                  <a:pt x="8612060" y="4672868"/>
                </a:lnTo>
                <a:cubicBezTo>
                  <a:pt x="8582280" y="4938518"/>
                  <a:pt x="8370054" y="5148273"/>
                  <a:pt x="8103225" y="5174080"/>
                </a:cubicBezTo>
                <a:lnTo>
                  <a:pt x="8103225" y="5179801"/>
                </a:lnTo>
                <a:lnTo>
                  <a:pt x="8041887" y="5179801"/>
                </a:lnTo>
                <a:lnTo>
                  <a:pt x="7921229" y="5179801"/>
                </a:lnTo>
                <a:lnTo>
                  <a:pt x="0" y="5182585"/>
                </a:lnTo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Tx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Tx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Tx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Tx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70A-77ED-4559-BB07-D79898218E0C}" type="datetime1">
              <a:rPr lang="de-DE" smtClean="0"/>
              <a:t>31.10.16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688" y="288925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78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mit Punktr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-2833" y="897731"/>
            <a:ext cx="8802346" cy="3888582"/>
          </a:xfrm>
          <a:custGeom>
            <a:avLst/>
            <a:gdLst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100392 w 8799513"/>
              <a:gd name="connsiteY7" fmla="*/ 4672868 h 5179801"/>
              <a:gd name="connsiteX8" fmla="*/ 8609227 w 8799513"/>
              <a:gd name="connsiteY8" fmla="*/ 4672868 h 5179801"/>
              <a:gd name="connsiteX9" fmla="*/ 8100392 w 8799513"/>
              <a:gd name="connsiteY9" fmla="*/ 5174080 h 5179801"/>
              <a:gd name="connsiteX10" fmla="*/ 8100392 w 8799513"/>
              <a:gd name="connsiteY10" fmla="*/ 5179801 h 5179801"/>
              <a:gd name="connsiteX11" fmla="*/ 8039054 w 8799513"/>
              <a:gd name="connsiteY11" fmla="*/ 5179801 h 5179801"/>
              <a:gd name="connsiteX12" fmla="*/ 7918396 w 8799513"/>
              <a:gd name="connsiteY12" fmla="*/ 5179801 h 5179801"/>
              <a:gd name="connsiteX13" fmla="*/ 0 w 8799513"/>
              <a:gd name="connsiteY13" fmla="*/ 5179801 h 5179801"/>
              <a:gd name="connsiteX14" fmla="*/ 0 w 8799513"/>
              <a:gd name="connsiteY14" fmla="*/ 0 h 5179801"/>
              <a:gd name="connsiteX0" fmla="*/ 0 w 8799513"/>
              <a:gd name="connsiteY0" fmla="*/ 0 h 5179801"/>
              <a:gd name="connsiteX1" fmla="*/ 8100392 w 8799513"/>
              <a:gd name="connsiteY1" fmla="*/ 0 h 5179801"/>
              <a:gd name="connsiteX2" fmla="*/ 8100392 w 8799513"/>
              <a:gd name="connsiteY2" fmla="*/ 1401 h 5179801"/>
              <a:gd name="connsiteX3" fmla="*/ 8114293 w 8799513"/>
              <a:gd name="connsiteY3" fmla="*/ 0 h 5179801"/>
              <a:gd name="connsiteX4" fmla="*/ 8209549 w 8799513"/>
              <a:gd name="connsiteY4" fmla="*/ 0 h 5179801"/>
              <a:gd name="connsiteX5" fmla="*/ 8799513 w 8799513"/>
              <a:gd name="connsiteY5" fmla="*/ 589964 h 5179801"/>
              <a:gd name="connsiteX6" fmla="*/ 8799513 w 8799513"/>
              <a:gd name="connsiteY6" fmla="*/ 693378 h 5179801"/>
              <a:gd name="connsiteX7" fmla="*/ 8609227 w 8799513"/>
              <a:gd name="connsiteY7" fmla="*/ 4672868 h 5179801"/>
              <a:gd name="connsiteX8" fmla="*/ 8100392 w 8799513"/>
              <a:gd name="connsiteY8" fmla="*/ 5174080 h 5179801"/>
              <a:gd name="connsiteX9" fmla="*/ 8100392 w 8799513"/>
              <a:gd name="connsiteY9" fmla="*/ 5179801 h 5179801"/>
              <a:gd name="connsiteX10" fmla="*/ 8039054 w 8799513"/>
              <a:gd name="connsiteY10" fmla="*/ 5179801 h 5179801"/>
              <a:gd name="connsiteX11" fmla="*/ 7918396 w 8799513"/>
              <a:gd name="connsiteY11" fmla="*/ 5179801 h 5179801"/>
              <a:gd name="connsiteX12" fmla="*/ 0 w 8799513"/>
              <a:gd name="connsiteY12" fmla="*/ 5179801 h 5179801"/>
              <a:gd name="connsiteX13" fmla="*/ 0 w 8799513"/>
              <a:gd name="connsiteY13" fmla="*/ 0 h 5179801"/>
              <a:gd name="connsiteX0" fmla="*/ 0 w 8799513"/>
              <a:gd name="connsiteY0" fmla="*/ 5179801 h 5271241"/>
              <a:gd name="connsiteX1" fmla="*/ 0 w 8799513"/>
              <a:gd name="connsiteY1" fmla="*/ 0 h 5271241"/>
              <a:gd name="connsiteX2" fmla="*/ 8100392 w 8799513"/>
              <a:gd name="connsiteY2" fmla="*/ 0 h 5271241"/>
              <a:gd name="connsiteX3" fmla="*/ 8100392 w 8799513"/>
              <a:gd name="connsiteY3" fmla="*/ 1401 h 5271241"/>
              <a:gd name="connsiteX4" fmla="*/ 8114293 w 8799513"/>
              <a:gd name="connsiteY4" fmla="*/ 0 h 5271241"/>
              <a:gd name="connsiteX5" fmla="*/ 8209549 w 8799513"/>
              <a:gd name="connsiteY5" fmla="*/ 0 h 5271241"/>
              <a:gd name="connsiteX6" fmla="*/ 8799513 w 8799513"/>
              <a:gd name="connsiteY6" fmla="*/ 589964 h 5271241"/>
              <a:gd name="connsiteX7" fmla="*/ 8799513 w 8799513"/>
              <a:gd name="connsiteY7" fmla="*/ 693378 h 5271241"/>
              <a:gd name="connsiteX8" fmla="*/ 8609227 w 8799513"/>
              <a:gd name="connsiteY8" fmla="*/ 4672868 h 5271241"/>
              <a:gd name="connsiteX9" fmla="*/ 8100392 w 8799513"/>
              <a:gd name="connsiteY9" fmla="*/ 5174080 h 5271241"/>
              <a:gd name="connsiteX10" fmla="*/ 8100392 w 8799513"/>
              <a:gd name="connsiteY10" fmla="*/ 5179801 h 5271241"/>
              <a:gd name="connsiteX11" fmla="*/ 8039054 w 8799513"/>
              <a:gd name="connsiteY11" fmla="*/ 5179801 h 5271241"/>
              <a:gd name="connsiteX12" fmla="*/ 7918396 w 8799513"/>
              <a:gd name="connsiteY12" fmla="*/ 5179801 h 5271241"/>
              <a:gd name="connsiteX13" fmla="*/ 91440 w 8799513"/>
              <a:gd name="connsiteY13" fmla="*/ 5271241 h 5271241"/>
              <a:gd name="connsiteX0" fmla="*/ 0 w 8799513"/>
              <a:gd name="connsiteY0" fmla="*/ 0 h 5271241"/>
              <a:gd name="connsiteX1" fmla="*/ 8100392 w 8799513"/>
              <a:gd name="connsiteY1" fmla="*/ 0 h 5271241"/>
              <a:gd name="connsiteX2" fmla="*/ 8100392 w 8799513"/>
              <a:gd name="connsiteY2" fmla="*/ 1401 h 5271241"/>
              <a:gd name="connsiteX3" fmla="*/ 8114293 w 8799513"/>
              <a:gd name="connsiteY3" fmla="*/ 0 h 5271241"/>
              <a:gd name="connsiteX4" fmla="*/ 8209549 w 8799513"/>
              <a:gd name="connsiteY4" fmla="*/ 0 h 5271241"/>
              <a:gd name="connsiteX5" fmla="*/ 8799513 w 8799513"/>
              <a:gd name="connsiteY5" fmla="*/ 589964 h 5271241"/>
              <a:gd name="connsiteX6" fmla="*/ 8799513 w 8799513"/>
              <a:gd name="connsiteY6" fmla="*/ 693378 h 5271241"/>
              <a:gd name="connsiteX7" fmla="*/ 8609227 w 8799513"/>
              <a:gd name="connsiteY7" fmla="*/ 4672868 h 5271241"/>
              <a:gd name="connsiteX8" fmla="*/ 8100392 w 8799513"/>
              <a:gd name="connsiteY8" fmla="*/ 5174080 h 5271241"/>
              <a:gd name="connsiteX9" fmla="*/ 8100392 w 8799513"/>
              <a:gd name="connsiteY9" fmla="*/ 5179801 h 5271241"/>
              <a:gd name="connsiteX10" fmla="*/ 8039054 w 8799513"/>
              <a:gd name="connsiteY10" fmla="*/ 5179801 h 5271241"/>
              <a:gd name="connsiteX11" fmla="*/ 7918396 w 8799513"/>
              <a:gd name="connsiteY11" fmla="*/ 5179801 h 5271241"/>
              <a:gd name="connsiteX12" fmla="*/ 91440 w 8799513"/>
              <a:gd name="connsiteY12" fmla="*/ 5271241 h 5271241"/>
              <a:gd name="connsiteX0" fmla="*/ 0 w 8799513"/>
              <a:gd name="connsiteY0" fmla="*/ 0 h 5192110"/>
              <a:gd name="connsiteX1" fmla="*/ 8100392 w 8799513"/>
              <a:gd name="connsiteY1" fmla="*/ 0 h 5192110"/>
              <a:gd name="connsiteX2" fmla="*/ 8100392 w 8799513"/>
              <a:gd name="connsiteY2" fmla="*/ 1401 h 5192110"/>
              <a:gd name="connsiteX3" fmla="*/ 8114293 w 8799513"/>
              <a:gd name="connsiteY3" fmla="*/ 0 h 5192110"/>
              <a:gd name="connsiteX4" fmla="*/ 8209549 w 8799513"/>
              <a:gd name="connsiteY4" fmla="*/ 0 h 5192110"/>
              <a:gd name="connsiteX5" fmla="*/ 8799513 w 8799513"/>
              <a:gd name="connsiteY5" fmla="*/ 589964 h 5192110"/>
              <a:gd name="connsiteX6" fmla="*/ 8799513 w 8799513"/>
              <a:gd name="connsiteY6" fmla="*/ 693378 h 5192110"/>
              <a:gd name="connsiteX7" fmla="*/ 8609227 w 8799513"/>
              <a:gd name="connsiteY7" fmla="*/ 4672868 h 5192110"/>
              <a:gd name="connsiteX8" fmla="*/ 8100392 w 8799513"/>
              <a:gd name="connsiteY8" fmla="*/ 5174080 h 5192110"/>
              <a:gd name="connsiteX9" fmla="*/ 8100392 w 8799513"/>
              <a:gd name="connsiteY9" fmla="*/ 5179801 h 5192110"/>
              <a:gd name="connsiteX10" fmla="*/ 8039054 w 8799513"/>
              <a:gd name="connsiteY10" fmla="*/ 5179801 h 5192110"/>
              <a:gd name="connsiteX11" fmla="*/ 7918396 w 8799513"/>
              <a:gd name="connsiteY11" fmla="*/ 5179801 h 5192110"/>
              <a:gd name="connsiteX12" fmla="*/ 3517 w 8799513"/>
              <a:gd name="connsiteY12" fmla="*/ 5192110 h 5192110"/>
              <a:gd name="connsiteX0" fmla="*/ 2833 w 8802346"/>
              <a:gd name="connsiteY0" fmla="*/ 0 h 5182585"/>
              <a:gd name="connsiteX1" fmla="*/ 8103225 w 8802346"/>
              <a:gd name="connsiteY1" fmla="*/ 0 h 5182585"/>
              <a:gd name="connsiteX2" fmla="*/ 8103225 w 8802346"/>
              <a:gd name="connsiteY2" fmla="*/ 1401 h 5182585"/>
              <a:gd name="connsiteX3" fmla="*/ 8117126 w 8802346"/>
              <a:gd name="connsiteY3" fmla="*/ 0 h 5182585"/>
              <a:gd name="connsiteX4" fmla="*/ 8212382 w 8802346"/>
              <a:gd name="connsiteY4" fmla="*/ 0 h 5182585"/>
              <a:gd name="connsiteX5" fmla="*/ 8802346 w 8802346"/>
              <a:gd name="connsiteY5" fmla="*/ 589964 h 5182585"/>
              <a:gd name="connsiteX6" fmla="*/ 8802346 w 8802346"/>
              <a:gd name="connsiteY6" fmla="*/ 693378 h 5182585"/>
              <a:gd name="connsiteX7" fmla="*/ 8612060 w 8802346"/>
              <a:gd name="connsiteY7" fmla="*/ 4672868 h 5182585"/>
              <a:gd name="connsiteX8" fmla="*/ 8103225 w 8802346"/>
              <a:gd name="connsiteY8" fmla="*/ 5174080 h 5182585"/>
              <a:gd name="connsiteX9" fmla="*/ 8103225 w 8802346"/>
              <a:gd name="connsiteY9" fmla="*/ 5179801 h 5182585"/>
              <a:gd name="connsiteX10" fmla="*/ 8041887 w 8802346"/>
              <a:gd name="connsiteY10" fmla="*/ 5179801 h 5182585"/>
              <a:gd name="connsiteX11" fmla="*/ 7921229 w 8802346"/>
              <a:gd name="connsiteY11" fmla="*/ 5179801 h 5182585"/>
              <a:gd name="connsiteX12" fmla="*/ 0 w 8802346"/>
              <a:gd name="connsiteY12" fmla="*/ 5182585 h 5182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02346" h="5182585">
                <a:moveTo>
                  <a:pt x="2833" y="0"/>
                </a:moveTo>
                <a:lnTo>
                  <a:pt x="8103225" y="0"/>
                </a:lnTo>
                <a:lnTo>
                  <a:pt x="8103225" y="1401"/>
                </a:lnTo>
                <a:cubicBezTo>
                  <a:pt x="8107827" y="54"/>
                  <a:pt x="8112470" y="0"/>
                  <a:pt x="8117126" y="0"/>
                </a:cubicBezTo>
                <a:lnTo>
                  <a:pt x="8212382" y="0"/>
                </a:lnTo>
                <a:cubicBezTo>
                  <a:pt x="8538210" y="0"/>
                  <a:pt x="8802346" y="264136"/>
                  <a:pt x="8802346" y="589964"/>
                </a:cubicBezTo>
                <a:lnTo>
                  <a:pt x="8802346" y="693378"/>
                </a:lnTo>
                <a:lnTo>
                  <a:pt x="8612060" y="4672868"/>
                </a:lnTo>
                <a:cubicBezTo>
                  <a:pt x="8582280" y="4938518"/>
                  <a:pt x="8370054" y="5148273"/>
                  <a:pt x="8103225" y="5174080"/>
                </a:cubicBezTo>
                <a:lnTo>
                  <a:pt x="8103225" y="5179801"/>
                </a:lnTo>
                <a:lnTo>
                  <a:pt x="8041887" y="5179801"/>
                </a:lnTo>
                <a:lnTo>
                  <a:pt x="7921229" y="5179801"/>
                </a:lnTo>
                <a:lnTo>
                  <a:pt x="0" y="5182585"/>
                </a:lnTo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70A-77ED-4559-BB07-D79898218E0C}" type="datetime1">
              <a:rPr lang="de-DE" smtClean="0"/>
              <a:t>31.10.16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90171" y="1200151"/>
            <a:ext cx="7496628" cy="3394472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 marL="180975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2pPr>
            <a:lvl3pPr marL="36195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3pPr>
            <a:lvl4pPr marL="534988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4pPr>
            <a:lvl5pPr marL="715962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34" name="Picture 8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688" y="288925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pieren 9"/>
          <p:cNvGrpSpPr/>
          <p:nvPr userDrawn="1"/>
        </p:nvGrpSpPr>
        <p:grpSpPr>
          <a:xfrm>
            <a:off x="352967" y="987574"/>
            <a:ext cx="862416" cy="3564340"/>
            <a:chOff x="352967" y="1268760"/>
            <a:chExt cx="1162616" cy="4805060"/>
          </a:xfrm>
        </p:grpSpPr>
        <p:sp>
          <p:nvSpPr>
            <p:cNvPr id="35" name="Ellipse 34"/>
            <p:cNvSpPr/>
            <p:nvPr userDrawn="1"/>
          </p:nvSpPr>
          <p:spPr>
            <a:xfrm>
              <a:off x="352967" y="126876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Ellipse 35"/>
            <p:cNvSpPr/>
            <p:nvPr userDrawn="1"/>
          </p:nvSpPr>
          <p:spPr>
            <a:xfrm>
              <a:off x="556690" y="126876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Ellipse 36"/>
            <p:cNvSpPr/>
            <p:nvPr userDrawn="1"/>
          </p:nvSpPr>
          <p:spPr>
            <a:xfrm>
              <a:off x="760413" y="126876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Ellipse 39"/>
            <p:cNvSpPr/>
            <p:nvPr userDrawn="1"/>
          </p:nvSpPr>
          <p:spPr>
            <a:xfrm>
              <a:off x="1167859" y="126876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Ellipse 40"/>
            <p:cNvSpPr/>
            <p:nvPr userDrawn="1"/>
          </p:nvSpPr>
          <p:spPr>
            <a:xfrm>
              <a:off x="1371583" y="126876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Ellipse 41"/>
            <p:cNvSpPr/>
            <p:nvPr userDrawn="1"/>
          </p:nvSpPr>
          <p:spPr>
            <a:xfrm>
              <a:off x="352967" y="154294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Ellipse 42"/>
            <p:cNvSpPr/>
            <p:nvPr userDrawn="1"/>
          </p:nvSpPr>
          <p:spPr>
            <a:xfrm>
              <a:off x="556690" y="154294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Ellipse 43"/>
            <p:cNvSpPr/>
            <p:nvPr userDrawn="1"/>
          </p:nvSpPr>
          <p:spPr>
            <a:xfrm>
              <a:off x="760413" y="154294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Ellipse 47"/>
            <p:cNvSpPr/>
            <p:nvPr userDrawn="1"/>
          </p:nvSpPr>
          <p:spPr>
            <a:xfrm>
              <a:off x="352967" y="181712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Ellipse 48"/>
            <p:cNvSpPr/>
            <p:nvPr userDrawn="1"/>
          </p:nvSpPr>
          <p:spPr>
            <a:xfrm>
              <a:off x="556690" y="181712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Ellipse 49"/>
            <p:cNvSpPr/>
            <p:nvPr userDrawn="1"/>
          </p:nvSpPr>
          <p:spPr>
            <a:xfrm>
              <a:off x="352967" y="209130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Ellipse 50"/>
            <p:cNvSpPr/>
            <p:nvPr userDrawn="1"/>
          </p:nvSpPr>
          <p:spPr>
            <a:xfrm>
              <a:off x="556690" y="209130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Ellipse 52"/>
            <p:cNvSpPr/>
            <p:nvPr userDrawn="1"/>
          </p:nvSpPr>
          <p:spPr>
            <a:xfrm>
              <a:off x="352967" y="236548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Ellipse 53"/>
            <p:cNvSpPr/>
            <p:nvPr userDrawn="1"/>
          </p:nvSpPr>
          <p:spPr>
            <a:xfrm>
              <a:off x="556690" y="236548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Ellipse 54"/>
            <p:cNvSpPr/>
            <p:nvPr userDrawn="1"/>
          </p:nvSpPr>
          <p:spPr>
            <a:xfrm>
              <a:off x="760413" y="236548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Ellipse 55"/>
            <p:cNvSpPr/>
            <p:nvPr userDrawn="1"/>
          </p:nvSpPr>
          <p:spPr>
            <a:xfrm>
              <a:off x="352967" y="263966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Ellipse 56"/>
            <p:cNvSpPr/>
            <p:nvPr userDrawn="1"/>
          </p:nvSpPr>
          <p:spPr>
            <a:xfrm>
              <a:off x="352967" y="291384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Ellipse 57"/>
            <p:cNvSpPr/>
            <p:nvPr userDrawn="1"/>
          </p:nvSpPr>
          <p:spPr>
            <a:xfrm>
              <a:off x="556690" y="291384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Ellipse 60"/>
            <p:cNvSpPr/>
            <p:nvPr userDrawn="1"/>
          </p:nvSpPr>
          <p:spPr>
            <a:xfrm>
              <a:off x="352967" y="346220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Ellipse 61"/>
            <p:cNvSpPr/>
            <p:nvPr userDrawn="1"/>
          </p:nvSpPr>
          <p:spPr>
            <a:xfrm>
              <a:off x="352967" y="373638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Ellipse 62"/>
            <p:cNvSpPr/>
            <p:nvPr userDrawn="1"/>
          </p:nvSpPr>
          <p:spPr>
            <a:xfrm>
              <a:off x="352967" y="428474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Ellipse 63"/>
            <p:cNvSpPr/>
            <p:nvPr userDrawn="1"/>
          </p:nvSpPr>
          <p:spPr>
            <a:xfrm>
              <a:off x="352967" y="455892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Ellipse 64"/>
            <p:cNvSpPr/>
            <p:nvPr userDrawn="1"/>
          </p:nvSpPr>
          <p:spPr>
            <a:xfrm>
              <a:off x="352967" y="483310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Ellipse 65"/>
            <p:cNvSpPr/>
            <p:nvPr userDrawn="1"/>
          </p:nvSpPr>
          <p:spPr>
            <a:xfrm>
              <a:off x="556690" y="483310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Ellipse 66"/>
            <p:cNvSpPr/>
            <p:nvPr userDrawn="1"/>
          </p:nvSpPr>
          <p:spPr>
            <a:xfrm>
              <a:off x="352967" y="592982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5895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16469"/>
            <a:ext cx="7272486" cy="594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200151"/>
            <a:ext cx="4038600" cy="339447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1550" y="1200151"/>
            <a:ext cx="4038600" cy="339447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DB62-A089-4FA5-95A1-5A77C0697384}" type="datetime1">
              <a:rPr lang="de-DE" smtClean="0"/>
              <a:t>31.10.16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1676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7DD0-D693-4776-8B3C-292386EF3CE4}" type="datetime1">
              <a:rPr lang="de-DE" smtClean="0"/>
              <a:t>31.10.16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777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6FE8-66BE-4050-9D89-19865A98C19F}" type="datetime1">
              <a:rPr lang="de-DE" smtClean="0"/>
              <a:t>31.10.16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3194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0" y="297018"/>
            <a:ext cx="7272486" cy="59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1311609"/>
            <a:ext cx="8362950" cy="34747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05989" y="4946324"/>
            <a:ext cx="702074" cy="1615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smtClean="0">
                <a:solidFill>
                  <a:schemeClr val="tx2"/>
                </a:solidFill>
              </a:defRPr>
            </a:lvl1pPr>
          </a:lstStyle>
          <a:p>
            <a:fld id="{448D154D-3AED-48B1-98B1-218D6ED44A1F}" type="datetime1">
              <a:rPr lang="de-DE" smtClean="0"/>
              <a:t>31.10.16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08063" y="4946324"/>
            <a:ext cx="7380361" cy="1615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800" dirty="0">
                <a:solidFill>
                  <a:schemeClr val="tx2"/>
                </a:solidFill>
              </a:defRPr>
            </a:lvl1pPr>
          </a:lstStyle>
          <a:p>
            <a:pPr algn="r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80062" y="4890195"/>
            <a:ext cx="440088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3794BAB9-C8B1-4192-A7D5-61F4677BDAA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Rechteck 24"/>
          <p:cNvSpPr/>
          <p:nvPr userDrawn="1"/>
        </p:nvSpPr>
        <p:spPr>
          <a:xfrm>
            <a:off x="228" y="0"/>
            <a:ext cx="8819922" cy="1082420"/>
          </a:xfrm>
          <a:custGeom>
            <a:avLst/>
            <a:gdLst>
              <a:gd name="connsiteX0" fmla="*/ 7884368 w 8804269"/>
              <a:gd name="connsiteY0" fmla="*/ 0 h 1081597"/>
              <a:gd name="connsiteX1" fmla="*/ 8460432 w 8804269"/>
              <a:gd name="connsiteY1" fmla="*/ 0 h 1081597"/>
              <a:gd name="connsiteX2" fmla="*/ 8460432 w 8804269"/>
              <a:gd name="connsiteY2" fmla="*/ 1 h 1081597"/>
              <a:gd name="connsiteX3" fmla="*/ 8804269 w 8804269"/>
              <a:gd name="connsiteY3" fmla="*/ 1 h 1081597"/>
              <a:gd name="connsiteX4" fmla="*/ 8734050 w 8804269"/>
              <a:gd name="connsiteY4" fmla="*/ 564749 h 1081597"/>
              <a:gd name="connsiteX5" fmla="*/ 8731479 w 8804269"/>
              <a:gd name="connsiteY5" fmla="*/ 559979 h 1081597"/>
              <a:gd name="connsiteX6" fmla="*/ 8614474 w 8804269"/>
              <a:gd name="connsiteY6" fmla="*/ 853835 h 1081597"/>
              <a:gd name="connsiteX7" fmla="*/ 8429834 w 8804269"/>
              <a:gd name="connsiteY7" fmla="*/ 1014192 h 1081597"/>
              <a:gd name="connsiteX8" fmla="*/ 8375842 w 8804269"/>
              <a:gd name="connsiteY8" fmla="*/ 1038895 h 1081597"/>
              <a:gd name="connsiteX9" fmla="*/ 8365016 w 8804269"/>
              <a:gd name="connsiteY9" fmla="*/ 1042411 h 1081597"/>
              <a:gd name="connsiteX10" fmla="*/ 8056668 w 8804269"/>
              <a:gd name="connsiteY10" fmla="*/ 1081597 h 1081597"/>
              <a:gd name="connsiteX11" fmla="*/ 8028384 w 8804269"/>
              <a:gd name="connsiteY11" fmla="*/ 1080067 h 1081597"/>
              <a:gd name="connsiteX12" fmla="*/ 8028384 w 8804269"/>
              <a:gd name="connsiteY12" fmla="*/ 1081597 h 1081597"/>
              <a:gd name="connsiteX13" fmla="*/ 7956375 w 8804269"/>
              <a:gd name="connsiteY13" fmla="*/ 1081597 h 1081597"/>
              <a:gd name="connsiteX14" fmla="*/ 7359648 w 8804269"/>
              <a:gd name="connsiteY14" fmla="*/ 1081597 h 1081597"/>
              <a:gd name="connsiteX15" fmla="*/ 0 w 8804269"/>
              <a:gd name="connsiteY15" fmla="*/ 1081597 h 1081597"/>
              <a:gd name="connsiteX16" fmla="*/ 7884368 w 8804269"/>
              <a:gd name="connsiteY16" fmla="*/ 1 h 1081597"/>
              <a:gd name="connsiteX17" fmla="*/ 7884368 w 8804269"/>
              <a:gd name="connsiteY17" fmla="*/ 0 h 1081597"/>
              <a:gd name="connsiteX0" fmla="*/ 7884368 w 8804269"/>
              <a:gd name="connsiteY0" fmla="*/ 1 h 1081597"/>
              <a:gd name="connsiteX1" fmla="*/ 8460432 w 8804269"/>
              <a:gd name="connsiteY1" fmla="*/ 0 h 1081597"/>
              <a:gd name="connsiteX2" fmla="*/ 8460432 w 8804269"/>
              <a:gd name="connsiteY2" fmla="*/ 1 h 1081597"/>
              <a:gd name="connsiteX3" fmla="*/ 8804269 w 8804269"/>
              <a:gd name="connsiteY3" fmla="*/ 1 h 1081597"/>
              <a:gd name="connsiteX4" fmla="*/ 8734050 w 8804269"/>
              <a:gd name="connsiteY4" fmla="*/ 564749 h 1081597"/>
              <a:gd name="connsiteX5" fmla="*/ 8731479 w 8804269"/>
              <a:gd name="connsiteY5" fmla="*/ 559979 h 1081597"/>
              <a:gd name="connsiteX6" fmla="*/ 8614474 w 8804269"/>
              <a:gd name="connsiteY6" fmla="*/ 853835 h 1081597"/>
              <a:gd name="connsiteX7" fmla="*/ 8429834 w 8804269"/>
              <a:gd name="connsiteY7" fmla="*/ 1014192 h 1081597"/>
              <a:gd name="connsiteX8" fmla="*/ 8375842 w 8804269"/>
              <a:gd name="connsiteY8" fmla="*/ 1038895 h 1081597"/>
              <a:gd name="connsiteX9" fmla="*/ 8365016 w 8804269"/>
              <a:gd name="connsiteY9" fmla="*/ 1042411 h 1081597"/>
              <a:gd name="connsiteX10" fmla="*/ 8056668 w 8804269"/>
              <a:gd name="connsiteY10" fmla="*/ 1081597 h 1081597"/>
              <a:gd name="connsiteX11" fmla="*/ 8028384 w 8804269"/>
              <a:gd name="connsiteY11" fmla="*/ 1080067 h 1081597"/>
              <a:gd name="connsiteX12" fmla="*/ 8028384 w 8804269"/>
              <a:gd name="connsiteY12" fmla="*/ 1081597 h 1081597"/>
              <a:gd name="connsiteX13" fmla="*/ 7956375 w 8804269"/>
              <a:gd name="connsiteY13" fmla="*/ 1081597 h 1081597"/>
              <a:gd name="connsiteX14" fmla="*/ 7359648 w 8804269"/>
              <a:gd name="connsiteY14" fmla="*/ 1081597 h 1081597"/>
              <a:gd name="connsiteX15" fmla="*/ 0 w 8804269"/>
              <a:gd name="connsiteY15" fmla="*/ 1081597 h 1081597"/>
              <a:gd name="connsiteX16" fmla="*/ 7884368 w 8804269"/>
              <a:gd name="connsiteY16" fmla="*/ 1 h 1081597"/>
              <a:gd name="connsiteX0" fmla="*/ 0 w 8804269"/>
              <a:gd name="connsiteY0" fmla="*/ 1081597 h 1081597"/>
              <a:gd name="connsiteX1" fmla="*/ 8460432 w 8804269"/>
              <a:gd name="connsiteY1" fmla="*/ 0 h 1081597"/>
              <a:gd name="connsiteX2" fmla="*/ 8460432 w 8804269"/>
              <a:gd name="connsiteY2" fmla="*/ 1 h 1081597"/>
              <a:gd name="connsiteX3" fmla="*/ 8804269 w 8804269"/>
              <a:gd name="connsiteY3" fmla="*/ 1 h 1081597"/>
              <a:gd name="connsiteX4" fmla="*/ 8734050 w 8804269"/>
              <a:gd name="connsiteY4" fmla="*/ 564749 h 1081597"/>
              <a:gd name="connsiteX5" fmla="*/ 8731479 w 8804269"/>
              <a:gd name="connsiteY5" fmla="*/ 559979 h 1081597"/>
              <a:gd name="connsiteX6" fmla="*/ 8614474 w 8804269"/>
              <a:gd name="connsiteY6" fmla="*/ 853835 h 1081597"/>
              <a:gd name="connsiteX7" fmla="*/ 8429834 w 8804269"/>
              <a:gd name="connsiteY7" fmla="*/ 1014192 h 1081597"/>
              <a:gd name="connsiteX8" fmla="*/ 8375842 w 8804269"/>
              <a:gd name="connsiteY8" fmla="*/ 1038895 h 1081597"/>
              <a:gd name="connsiteX9" fmla="*/ 8365016 w 8804269"/>
              <a:gd name="connsiteY9" fmla="*/ 1042411 h 1081597"/>
              <a:gd name="connsiteX10" fmla="*/ 8056668 w 8804269"/>
              <a:gd name="connsiteY10" fmla="*/ 1081597 h 1081597"/>
              <a:gd name="connsiteX11" fmla="*/ 8028384 w 8804269"/>
              <a:gd name="connsiteY11" fmla="*/ 1080067 h 1081597"/>
              <a:gd name="connsiteX12" fmla="*/ 8028384 w 8804269"/>
              <a:gd name="connsiteY12" fmla="*/ 1081597 h 1081597"/>
              <a:gd name="connsiteX13" fmla="*/ 7956375 w 8804269"/>
              <a:gd name="connsiteY13" fmla="*/ 1081597 h 1081597"/>
              <a:gd name="connsiteX14" fmla="*/ 7359648 w 8804269"/>
              <a:gd name="connsiteY14" fmla="*/ 1081597 h 1081597"/>
              <a:gd name="connsiteX15" fmla="*/ 0 w 8804269"/>
              <a:gd name="connsiteY15" fmla="*/ 1081597 h 1081597"/>
              <a:gd name="connsiteX0" fmla="*/ 0 w 8804269"/>
              <a:gd name="connsiteY0" fmla="*/ 1081597 h 1081597"/>
              <a:gd name="connsiteX1" fmla="*/ 8460432 w 8804269"/>
              <a:gd name="connsiteY1" fmla="*/ 0 h 1081597"/>
              <a:gd name="connsiteX2" fmla="*/ 8804269 w 8804269"/>
              <a:gd name="connsiteY2" fmla="*/ 1 h 1081597"/>
              <a:gd name="connsiteX3" fmla="*/ 8734050 w 8804269"/>
              <a:gd name="connsiteY3" fmla="*/ 564749 h 1081597"/>
              <a:gd name="connsiteX4" fmla="*/ 8731479 w 8804269"/>
              <a:gd name="connsiteY4" fmla="*/ 559979 h 1081597"/>
              <a:gd name="connsiteX5" fmla="*/ 8614474 w 8804269"/>
              <a:gd name="connsiteY5" fmla="*/ 853835 h 1081597"/>
              <a:gd name="connsiteX6" fmla="*/ 8429834 w 8804269"/>
              <a:gd name="connsiteY6" fmla="*/ 1014192 h 1081597"/>
              <a:gd name="connsiteX7" fmla="*/ 8375842 w 8804269"/>
              <a:gd name="connsiteY7" fmla="*/ 1038895 h 1081597"/>
              <a:gd name="connsiteX8" fmla="*/ 8365016 w 8804269"/>
              <a:gd name="connsiteY8" fmla="*/ 1042411 h 1081597"/>
              <a:gd name="connsiteX9" fmla="*/ 8056668 w 8804269"/>
              <a:gd name="connsiteY9" fmla="*/ 1081597 h 1081597"/>
              <a:gd name="connsiteX10" fmla="*/ 8028384 w 8804269"/>
              <a:gd name="connsiteY10" fmla="*/ 1080067 h 1081597"/>
              <a:gd name="connsiteX11" fmla="*/ 8028384 w 8804269"/>
              <a:gd name="connsiteY11" fmla="*/ 1081597 h 1081597"/>
              <a:gd name="connsiteX12" fmla="*/ 7956375 w 8804269"/>
              <a:gd name="connsiteY12" fmla="*/ 1081597 h 1081597"/>
              <a:gd name="connsiteX13" fmla="*/ 7359648 w 8804269"/>
              <a:gd name="connsiteY13" fmla="*/ 1081597 h 1081597"/>
              <a:gd name="connsiteX14" fmla="*/ 0 w 8804269"/>
              <a:gd name="connsiteY14" fmla="*/ 1081597 h 1081597"/>
              <a:gd name="connsiteX0" fmla="*/ 0 w 8804269"/>
              <a:gd name="connsiteY0" fmla="*/ 1081597 h 1173037"/>
              <a:gd name="connsiteX1" fmla="*/ 8460432 w 8804269"/>
              <a:gd name="connsiteY1" fmla="*/ 0 h 1173037"/>
              <a:gd name="connsiteX2" fmla="*/ 8804269 w 8804269"/>
              <a:gd name="connsiteY2" fmla="*/ 1 h 1173037"/>
              <a:gd name="connsiteX3" fmla="*/ 8734050 w 8804269"/>
              <a:gd name="connsiteY3" fmla="*/ 564749 h 1173037"/>
              <a:gd name="connsiteX4" fmla="*/ 8731479 w 8804269"/>
              <a:gd name="connsiteY4" fmla="*/ 559979 h 1173037"/>
              <a:gd name="connsiteX5" fmla="*/ 8614474 w 8804269"/>
              <a:gd name="connsiteY5" fmla="*/ 853835 h 1173037"/>
              <a:gd name="connsiteX6" fmla="*/ 8429834 w 8804269"/>
              <a:gd name="connsiteY6" fmla="*/ 1014192 h 1173037"/>
              <a:gd name="connsiteX7" fmla="*/ 8375842 w 8804269"/>
              <a:gd name="connsiteY7" fmla="*/ 1038895 h 1173037"/>
              <a:gd name="connsiteX8" fmla="*/ 8365016 w 8804269"/>
              <a:gd name="connsiteY8" fmla="*/ 1042411 h 1173037"/>
              <a:gd name="connsiteX9" fmla="*/ 8056668 w 8804269"/>
              <a:gd name="connsiteY9" fmla="*/ 1081597 h 1173037"/>
              <a:gd name="connsiteX10" fmla="*/ 8028384 w 8804269"/>
              <a:gd name="connsiteY10" fmla="*/ 1080067 h 1173037"/>
              <a:gd name="connsiteX11" fmla="*/ 8028384 w 8804269"/>
              <a:gd name="connsiteY11" fmla="*/ 1081597 h 1173037"/>
              <a:gd name="connsiteX12" fmla="*/ 7956375 w 8804269"/>
              <a:gd name="connsiteY12" fmla="*/ 1081597 h 1173037"/>
              <a:gd name="connsiteX13" fmla="*/ 7359648 w 8804269"/>
              <a:gd name="connsiteY13" fmla="*/ 1081597 h 1173037"/>
              <a:gd name="connsiteX14" fmla="*/ 91440 w 8804269"/>
              <a:gd name="connsiteY14" fmla="*/ 1173037 h 1173037"/>
              <a:gd name="connsiteX0" fmla="*/ 8368992 w 8712829"/>
              <a:gd name="connsiteY0" fmla="*/ 0 h 1173037"/>
              <a:gd name="connsiteX1" fmla="*/ 8712829 w 8712829"/>
              <a:gd name="connsiteY1" fmla="*/ 1 h 1173037"/>
              <a:gd name="connsiteX2" fmla="*/ 8642610 w 8712829"/>
              <a:gd name="connsiteY2" fmla="*/ 564749 h 1173037"/>
              <a:gd name="connsiteX3" fmla="*/ 8640039 w 8712829"/>
              <a:gd name="connsiteY3" fmla="*/ 559979 h 1173037"/>
              <a:gd name="connsiteX4" fmla="*/ 8523034 w 8712829"/>
              <a:gd name="connsiteY4" fmla="*/ 853835 h 1173037"/>
              <a:gd name="connsiteX5" fmla="*/ 8338394 w 8712829"/>
              <a:gd name="connsiteY5" fmla="*/ 1014192 h 1173037"/>
              <a:gd name="connsiteX6" fmla="*/ 8284402 w 8712829"/>
              <a:gd name="connsiteY6" fmla="*/ 1038895 h 1173037"/>
              <a:gd name="connsiteX7" fmla="*/ 8273576 w 8712829"/>
              <a:gd name="connsiteY7" fmla="*/ 1042411 h 1173037"/>
              <a:gd name="connsiteX8" fmla="*/ 7965228 w 8712829"/>
              <a:gd name="connsiteY8" fmla="*/ 1081597 h 1173037"/>
              <a:gd name="connsiteX9" fmla="*/ 7936944 w 8712829"/>
              <a:gd name="connsiteY9" fmla="*/ 1080067 h 1173037"/>
              <a:gd name="connsiteX10" fmla="*/ 7936944 w 8712829"/>
              <a:gd name="connsiteY10" fmla="*/ 1081597 h 1173037"/>
              <a:gd name="connsiteX11" fmla="*/ 7864935 w 8712829"/>
              <a:gd name="connsiteY11" fmla="*/ 1081597 h 1173037"/>
              <a:gd name="connsiteX12" fmla="*/ 7268208 w 8712829"/>
              <a:gd name="connsiteY12" fmla="*/ 1081597 h 1173037"/>
              <a:gd name="connsiteX13" fmla="*/ 0 w 8712829"/>
              <a:gd name="connsiteY13" fmla="*/ 1173037 h 1173037"/>
              <a:gd name="connsiteX0" fmla="*/ 8712829 w 8712829"/>
              <a:gd name="connsiteY0" fmla="*/ 0 h 1173036"/>
              <a:gd name="connsiteX1" fmla="*/ 8642610 w 8712829"/>
              <a:gd name="connsiteY1" fmla="*/ 564748 h 1173036"/>
              <a:gd name="connsiteX2" fmla="*/ 8640039 w 8712829"/>
              <a:gd name="connsiteY2" fmla="*/ 559978 h 1173036"/>
              <a:gd name="connsiteX3" fmla="*/ 8523034 w 8712829"/>
              <a:gd name="connsiteY3" fmla="*/ 853834 h 1173036"/>
              <a:gd name="connsiteX4" fmla="*/ 8338394 w 8712829"/>
              <a:gd name="connsiteY4" fmla="*/ 1014191 h 1173036"/>
              <a:gd name="connsiteX5" fmla="*/ 8284402 w 8712829"/>
              <a:gd name="connsiteY5" fmla="*/ 1038894 h 1173036"/>
              <a:gd name="connsiteX6" fmla="*/ 8273576 w 8712829"/>
              <a:gd name="connsiteY6" fmla="*/ 1042410 h 1173036"/>
              <a:gd name="connsiteX7" fmla="*/ 7965228 w 8712829"/>
              <a:gd name="connsiteY7" fmla="*/ 1081596 h 1173036"/>
              <a:gd name="connsiteX8" fmla="*/ 7936944 w 8712829"/>
              <a:gd name="connsiteY8" fmla="*/ 1080066 h 1173036"/>
              <a:gd name="connsiteX9" fmla="*/ 7936944 w 8712829"/>
              <a:gd name="connsiteY9" fmla="*/ 1081596 h 1173036"/>
              <a:gd name="connsiteX10" fmla="*/ 7864935 w 8712829"/>
              <a:gd name="connsiteY10" fmla="*/ 1081596 h 1173036"/>
              <a:gd name="connsiteX11" fmla="*/ 7268208 w 8712829"/>
              <a:gd name="connsiteY11" fmla="*/ 1081596 h 1173036"/>
              <a:gd name="connsiteX12" fmla="*/ 0 w 8712829"/>
              <a:gd name="connsiteY12" fmla="*/ 1173036 h 1173036"/>
              <a:gd name="connsiteX0" fmla="*/ 8819921 w 8819921"/>
              <a:gd name="connsiteY0" fmla="*/ 0 h 1082420"/>
              <a:gd name="connsiteX1" fmla="*/ 8749702 w 8819921"/>
              <a:gd name="connsiteY1" fmla="*/ 564748 h 1082420"/>
              <a:gd name="connsiteX2" fmla="*/ 8747131 w 8819921"/>
              <a:gd name="connsiteY2" fmla="*/ 559978 h 1082420"/>
              <a:gd name="connsiteX3" fmla="*/ 8630126 w 8819921"/>
              <a:gd name="connsiteY3" fmla="*/ 853834 h 1082420"/>
              <a:gd name="connsiteX4" fmla="*/ 8445486 w 8819921"/>
              <a:gd name="connsiteY4" fmla="*/ 1014191 h 1082420"/>
              <a:gd name="connsiteX5" fmla="*/ 8391494 w 8819921"/>
              <a:gd name="connsiteY5" fmla="*/ 1038894 h 1082420"/>
              <a:gd name="connsiteX6" fmla="*/ 8380668 w 8819921"/>
              <a:gd name="connsiteY6" fmla="*/ 1042410 h 1082420"/>
              <a:gd name="connsiteX7" fmla="*/ 8072320 w 8819921"/>
              <a:gd name="connsiteY7" fmla="*/ 1081596 h 1082420"/>
              <a:gd name="connsiteX8" fmla="*/ 8044036 w 8819921"/>
              <a:gd name="connsiteY8" fmla="*/ 1080066 h 1082420"/>
              <a:gd name="connsiteX9" fmla="*/ 8044036 w 8819921"/>
              <a:gd name="connsiteY9" fmla="*/ 1081596 h 1082420"/>
              <a:gd name="connsiteX10" fmla="*/ 7972027 w 8819921"/>
              <a:gd name="connsiteY10" fmla="*/ 1081596 h 1082420"/>
              <a:gd name="connsiteX11" fmla="*/ 7375300 w 8819921"/>
              <a:gd name="connsiteY11" fmla="*/ 1081596 h 1082420"/>
              <a:gd name="connsiteX12" fmla="*/ 0 w 8819921"/>
              <a:gd name="connsiteY12" fmla="*/ 1082420 h 108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19921" h="1082420">
                <a:moveTo>
                  <a:pt x="8819921" y="0"/>
                </a:moveTo>
                <a:lnTo>
                  <a:pt x="8749702" y="564748"/>
                </a:lnTo>
                <a:lnTo>
                  <a:pt x="8747131" y="559978"/>
                </a:lnTo>
                <a:cubicBezTo>
                  <a:pt x="8743206" y="652378"/>
                  <a:pt x="8703261" y="758337"/>
                  <a:pt x="8630126" y="853834"/>
                </a:cubicBezTo>
                <a:cubicBezTo>
                  <a:pt x="8575882" y="924666"/>
                  <a:pt x="8511319" y="979371"/>
                  <a:pt x="8445486" y="1014191"/>
                </a:cubicBezTo>
                <a:cubicBezTo>
                  <a:pt x="8431864" y="1023479"/>
                  <a:pt x="8413641" y="1031899"/>
                  <a:pt x="8391494" y="1038894"/>
                </a:cubicBezTo>
                <a:cubicBezTo>
                  <a:pt x="8388016" y="1040511"/>
                  <a:pt x="8384437" y="1041779"/>
                  <a:pt x="8380668" y="1042410"/>
                </a:cubicBezTo>
                <a:cubicBezTo>
                  <a:pt x="8306931" y="1066643"/>
                  <a:pt x="8196144" y="1081596"/>
                  <a:pt x="8072320" y="1081596"/>
                </a:cubicBezTo>
                <a:lnTo>
                  <a:pt x="8044036" y="1080066"/>
                </a:lnTo>
                <a:lnTo>
                  <a:pt x="8044036" y="1081596"/>
                </a:lnTo>
                <a:lnTo>
                  <a:pt x="7972027" y="1081596"/>
                </a:lnTo>
                <a:lnTo>
                  <a:pt x="7375300" y="1081596"/>
                </a:lnTo>
                <a:lnTo>
                  <a:pt x="0" y="1082420"/>
                </a:lnTo>
              </a:path>
            </a:pathLst>
          </a:custGeom>
          <a:noFill/>
          <a:ln w="19050">
            <a:gradFill flip="none"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de-DE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688" y="288925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71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4" r:id="rId2"/>
    <p:sldLayoutId id="2147483683" r:id="rId3"/>
    <p:sldLayoutId id="2147483686" r:id="rId4"/>
    <p:sldLayoutId id="2147483685" r:id="rId5"/>
    <p:sldLayoutId id="2147483665" r:id="rId6"/>
    <p:sldLayoutId id="2147483666" r:id="rId7"/>
    <p:sldLayoutId id="214748366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ts val="0"/>
        </a:spcBef>
        <a:spcAft>
          <a:spcPts val="1200"/>
        </a:spcAft>
        <a:buClr>
          <a:schemeClr val="tx2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Font typeface="Symbol" pitchFamily="18" charset="2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ts val="0"/>
        </a:spcBef>
        <a:spcAft>
          <a:spcPts val="1200"/>
        </a:spcAft>
        <a:buClr>
          <a:schemeClr val="tx2"/>
        </a:buClr>
        <a:buFont typeface="Symbol" pitchFamily="18" charset="2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98525" indent="-182563" algn="l" defTabSz="914400" rtl="0" eaLnBrk="1" latinLnBrk="0" hangingPunct="1">
        <a:spcBef>
          <a:spcPts val="0"/>
        </a:spcBef>
        <a:spcAft>
          <a:spcPts val="1200"/>
        </a:spcAft>
        <a:buClr>
          <a:schemeClr val="tx2"/>
        </a:buClr>
        <a:buSzPct val="80000"/>
        <a:buFont typeface="Courier New" pitchFamily="49" charset="0"/>
        <a:buChar char="o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0188" indent="-222250">
              <a:buClr>
                <a:schemeClr val="bg1"/>
              </a:buClr>
              <a:buSzPct val="115000"/>
            </a:pPr>
            <a:r>
              <a:rPr lang="de-DE" altLang="de-DE" sz="1600" b="1" dirty="0" smtClean="0">
                <a:solidFill>
                  <a:schemeClr val="tx2"/>
                </a:solidFill>
                <a:latin typeface="Arial" charset="0"/>
              </a:rPr>
              <a:t>Thema</a:t>
            </a:r>
            <a:r>
              <a:rPr lang="de-DE" altLang="de-DE" sz="1600" b="1" dirty="0">
                <a:solidFill>
                  <a:schemeClr val="tx2"/>
                </a:solidFill>
                <a:latin typeface="Arial" charset="0"/>
              </a:rPr>
              <a:t>: </a:t>
            </a:r>
            <a:r>
              <a:rPr lang="de-DE" altLang="de-DE" sz="1600" b="1" dirty="0" err="1" smtClean="0">
                <a:solidFill>
                  <a:schemeClr val="tx2"/>
                </a:solidFill>
                <a:latin typeface="Arial" charset="0"/>
              </a:rPr>
              <a:t>bewegunglesen.ch</a:t>
            </a:r>
            <a:r>
              <a:rPr lang="de-DE" altLang="de-DE" sz="1600" b="1" dirty="0" smtClean="0">
                <a:solidFill>
                  <a:schemeClr val="tx2"/>
                </a:solidFill>
                <a:latin typeface="Arial" charset="0"/>
              </a:rPr>
              <a:t> 0</a:t>
            </a:r>
            <a:endParaRPr lang="de-DE" altLang="de-DE" sz="1600" b="1" dirty="0">
              <a:solidFill>
                <a:schemeClr val="tx2"/>
              </a:solidFill>
              <a:latin typeface="Arial" charset="0"/>
            </a:endParaRPr>
          </a:p>
          <a:p>
            <a:pPr marL="230188" lvl="1" indent="-222250">
              <a:buClr>
                <a:schemeClr val="bg1"/>
              </a:buClr>
              <a:buSzPct val="115000"/>
              <a:buFont typeface="Times" charset="0"/>
              <a:buChar char="•"/>
            </a:pPr>
            <a:r>
              <a:rPr lang="de-DE" altLang="de-DE" sz="1600" dirty="0" smtClean="0">
                <a:solidFill>
                  <a:schemeClr val="tx2"/>
                </a:solidFill>
                <a:latin typeface="Arial" charset="0"/>
              </a:rPr>
              <a:t>Input zur Lernbiografie </a:t>
            </a:r>
          </a:p>
          <a:p>
            <a:pPr marL="230188" lvl="1" indent="-222250">
              <a:buClr>
                <a:schemeClr val="bg1"/>
              </a:buClr>
              <a:buSzPct val="115000"/>
              <a:buFont typeface="Times" charset="0"/>
              <a:buChar char="•"/>
            </a:pPr>
            <a:endParaRPr lang="de-DE" altLang="de-DE" sz="1600" b="1" dirty="0" smtClean="0">
              <a:solidFill>
                <a:schemeClr val="tx2"/>
              </a:solidFill>
              <a:latin typeface="Arial" charset="0"/>
            </a:endParaRPr>
          </a:p>
          <a:p>
            <a:pPr>
              <a:buClr>
                <a:schemeClr val="bg1"/>
              </a:buClr>
              <a:buSzPct val="115000"/>
            </a:pPr>
            <a:r>
              <a:rPr lang="de-DE" altLang="de-DE" sz="1600" b="1" dirty="0">
                <a:latin typeface="Arial" charset="0"/>
              </a:rPr>
              <a:t>Zentrale </a:t>
            </a:r>
            <a:r>
              <a:rPr lang="de-DE" altLang="de-DE" sz="1600" b="1" dirty="0" smtClean="0">
                <a:latin typeface="Arial" charset="0"/>
              </a:rPr>
              <a:t>Inhalte</a:t>
            </a:r>
            <a:endParaRPr lang="de-DE" altLang="de-DE" sz="1600" b="1" dirty="0">
              <a:solidFill>
                <a:schemeClr val="tx2"/>
              </a:solidFill>
              <a:latin typeface="Arial" charset="0"/>
            </a:endParaRPr>
          </a:p>
          <a:p>
            <a:pPr marL="230188" lvl="1" indent="-222250">
              <a:buClr>
                <a:schemeClr val="bg1"/>
              </a:buClr>
              <a:buSzPct val="115000"/>
              <a:buFont typeface="Times" charset="0"/>
              <a:buChar char="•"/>
            </a:pPr>
            <a:r>
              <a:rPr lang="de-DE" altLang="de-DE" sz="1600" dirty="0" smtClean="0">
                <a:solidFill>
                  <a:schemeClr val="tx2"/>
                </a:solidFill>
                <a:latin typeface="Arial" charset="0"/>
              </a:rPr>
              <a:t>Ich </a:t>
            </a:r>
            <a:r>
              <a:rPr lang="de-DE" sz="1600" dirty="0" smtClean="0">
                <a:solidFill>
                  <a:schemeClr val="tx2"/>
                </a:solidFill>
              </a:rPr>
              <a:t>kennen meine </a:t>
            </a:r>
            <a:r>
              <a:rPr lang="de-DE" sz="1600" dirty="0">
                <a:solidFill>
                  <a:schemeClr val="tx2"/>
                </a:solidFill>
              </a:rPr>
              <a:t>Stärken und Schwächen </a:t>
            </a:r>
            <a:r>
              <a:rPr lang="de-DE" sz="1600" dirty="0" smtClean="0">
                <a:solidFill>
                  <a:schemeClr val="tx2"/>
                </a:solidFill>
              </a:rPr>
              <a:t>in der Bewegungsanalyse </a:t>
            </a:r>
            <a:r>
              <a:rPr lang="de-DE" sz="1600" dirty="0">
                <a:solidFill>
                  <a:schemeClr val="tx2"/>
                </a:solidFill>
              </a:rPr>
              <a:t>nach der BBB-Methode (beobachten, beurteilen, beraten) und </a:t>
            </a:r>
            <a:r>
              <a:rPr lang="de-DE" sz="1600" dirty="0" smtClean="0">
                <a:solidFill>
                  <a:schemeClr val="tx2"/>
                </a:solidFill>
              </a:rPr>
              <a:t>kann meine eigene </a:t>
            </a:r>
            <a:r>
              <a:rPr lang="de-DE" sz="1600" dirty="0">
                <a:solidFill>
                  <a:schemeClr val="tx2"/>
                </a:solidFill>
              </a:rPr>
              <a:t>Lernbiografie differenziert </a:t>
            </a:r>
            <a:r>
              <a:rPr lang="de-DE" sz="1600" dirty="0" smtClean="0">
                <a:solidFill>
                  <a:schemeClr val="tx2"/>
                </a:solidFill>
              </a:rPr>
              <a:t>interpretieren und Rückschlüsse für den weiteren Lernprozess ziehen? </a:t>
            </a:r>
            <a:endParaRPr lang="de-DE" sz="1600" dirty="0">
              <a:solidFill>
                <a:schemeClr val="tx2"/>
              </a:solidFill>
            </a:endParaRPr>
          </a:p>
          <a:p>
            <a:pPr marL="230188" lvl="1" indent="-222250">
              <a:buClr>
                <a:schemeClr val="bg1"/>
              </a:buClr>
              <a:buSzPct val="115000"/>
              <a:buFont typeface="Times" charset="0"/>
              <a:buChar char="•"/>
            </a:pPr>
            <a:r>
              <a:rPr lang="de-DE" sz="1600" dirty="0" smtClean="0">
                <a:solidFill>
                  <a:schemeClr val="tx2"/>
                </a:solidFill>
              </a:rPr>
              <a:t>Ich kann anderen </a:t>
            </a:r>
            <a:r>
              <a:rPr lang="de-DE" sz="1600" dirty="0">
                <a:solidFill>
                  <a:schemeClr val="tx2"/>
                </a:solidFill>
              </a:rPr>
              <a:t>Studierenden hilfreiche Peerfeedbacks zu ihrer Lernbiografie geben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/>
              <a:t>1</a:t>
            </a:fld>
            <a:endParaRPr lang="de-DE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3528" y="195486"/>
            <a:ext cx="7443093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altLang="de-DE" sz="1400" b="1" dirty="0">
                <a:solidFill>
                  <a:schemeClr val="tx2"/>
                </a:solidFill>
                <a:latin typeface="Arial" charset="0"/>
              </a:rPr>
              <a:t>GMB/B-KS-03 Fachdidaktik Sport 2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altLang="de-DE" sz="1400" b="1" dirty="0">
                <a:solidFill>
                  <a:schemeClr val="tx2"/>
                </a:solidFill>
                <a:latin typeface="Arial" charset="0"/>
              </a:rPr>
              <a:t>Veranstaltung </a:t>
            </a:r>
            <a:r>
              <a:rPr lang="de-DE" altLang="de-DE" sz="1400" b="1" dirty="0" smtClean="0">
                <a:solidFill>
                  <a:schemeClr val="tx2"/>
                </a:solidFill>
                <a:latin typeface="Arial" charset="0"/>
              </a:rPr>
              <a:t>5</a:t>
            </a:r>
            <a:endParaRPr lang="de-DE" altLang="de-DE" sz="14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8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-7657" y="915566"/>
            <a:ext cx="8827807" cy="3879056"/>
          </a:xfrm>
        </p:spPr>
        <p:txBody>
          <a:bodyPr/>
          <a:lstStyle/>
          <a:p>
            <a:pPr marL="230188" indent="-222250">
              <a:spcAft>
                <a:spcPts val="600"/>
              </a:spcAft>
              <a:buClr>
                <a:schemeClr val="bg1"/>
              </a:buClr>
              <a:buSzPct val="115000"/>
            </a:pPr>
            <a:r>
              <a:rPr lang="de-DE" altLang="de-DE" sz="1800" b="1" dirty="0">
                <a:solidFill>
                  <a:schemeClr val="tx2"/>
                </a:solidFill>
                <a:latin typeface="Arial" charset="0"/>
              </a:rPr>
              <a:t>Thema: </a:t>
            </a:r>
            <a:r>
              <a:rPr lang="de-DE" altLang="de-DE" sz="1800" b="1" dirty="0" err="1" smtClean="0">
                <a:solidFill>
                  <a:schemeClr val="tx2"/>
                </a:solidFill>
                <a:latin typeface="Arial" charset="0"/>
              </a:rPr>
              <a:t>bewegunglesen.ch</a:t>
            </a:r>
            <a:r>
              <a:rPr lang="de-DE" altLang="de-DE" sz="1800" b="1" dirty="0" smtClean="0">
                <a:solidFill>
                  <a:schemeClr val="tx2"/>
                </a:solidFill>
                <a:latin typeface="Arial" charset="0"/>
              </a:rPr>
              <a:t> 2</a:t>
            </a:r>
            <a:endParaRPr lang="de-DE" altLang="de-DE" sz="1800" b="1" dirty="0">
              <a:solidFill>
                <a:schemeClr val="tx2"/>
              </a:solidFill>
              <a:latin typeface="Arial" charset="0"/>
            </a:endParaRPr>
          </a:p>
          <a:p>
            <a:pPr marL="230188" lvl="1" indent="-222250">
              <a:spcAft>
                <a:spcPts val="600"/>
              </a:spcAft>
              <a:buClr>
                <a:schemeClr val="bg1"/>
              </a:buClr>
              <a:buSzPct val="115000"/>
              <a:buFont typeface="Times" charset="0"/>
              <a:buChar char="•"/>
            </a:pPr>
            <a:r>
              <a:rPr lang="de-DE" altLang="de-DE" sz="1600" dirty="0" smtClean="0">
                <a:solidFill>
                  <a:schemeClr val="tx2"/>
                </a:solidFill>
                <a:latin typeface="Arial" charset="0"/>
              </a:rPr>
              <a:t>Bewegungserfahrung – Bewegungsvorstellung – Bewegungsverständnis </a:t>
            </a:r>
            <a:endParaRPr lang="de-DE" altLang="de-DE" sz="1600" dirty="0">
              <a:solidFill>
                <a:schemeClr val="tx2"/>
              </a:solidFill>
              <a:latin typeface="Arial" charset="0"/>
            </a:endParaRPr>
          </a:p>
          <a:p>
            <a:pPr marL="230188" lvl="1" indent="-222250">
              <a:spcAft>
                <a:spcPts val="600"/>
              </a:spcAft>
              <a:buClr>
                <a:schemeClr val="bg1"/>
              </a:buClr>
              <a:buSzPct val="115000"/>
              <a:buFont typeface="Times" charset="0"/>
              <a:buChar char="•"/>
            </a:pPr>
            <a:r>
              <a:rPr lang="de-DE" altLang="de-DE" sz="1600" dirty="0" smtClean="0">
                <a:solidFill>
                  <a:schemeClr val="tx2"/>
                </a:solidFill>
                <a:latin typeface="Arial" charset="0"/>
              </a:rPr>
              <a:t>Bewegungsverständnis als Voraussetzung zur Bewegungsanalyse </a:t>
            </a:r>
          </a:p>
          <a:p>
            <a:pPr marL="230188" lvl="1" indent="-222250">
              <a:spcAft>
                <a:spcPts val="600"/>
              </a:spcAft>
              <a:buClr>
                <a:schemeClr val="bg1"/>
              </a:buClr>
              <a:buSzPct val="115000"/>
              <a:buFont typeface="Times" charset="0"/>
              <a:buChar char="•"/>
            </a:pPr>
            <a:r>
              <a:rPr lang="de-DE" altLang="de-DE" sz="1600" dirty="0" smtClean="0">
                <a:solidFill>
                  <a:schemeClr val="tx2"/>
                </a:solidFill>
                <a:latin typeface="Arial" charset="0"/>
              </a:rPr>
              <a:t>MNW Teil 2: </a:t>
            </a:r>
            <a:r>
              <a:rPr lang="de-DE" altLang="de-DE" sz="1600" dirty="0" err="1" smtClean="0">
                <a:solidFill>
                  <a:schemeClr val="tx2"/>
                </a:solidFill>
                <a:latin typeface="Arial" charset="0"/>
              </a:rPr>
              <a:t>bewegunglesen.ch</a:t>
            </a:r>
            <a:r>
              <a:rPr lang="de-DE" altLang="de-DE" sz="16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de-DE" altLang="de-DE" sz="1600" dirty="0" smtClean="0">
                <a:solidFill>
                  <a:schemeClr val="tx2"/>
                </a:solidFill>
                <a:latin typeface="Arial" charset="0"/>
              </a:rPr>
              <a:t>– Lernkontrolle (30‘)  </a:t>
            </a:r>
            <a:endParaRPr lang="de-DE" altLang="de-DE" sz="1600" b="1" dirty="0" smtClean="0">
              <a:solidFill>
                <a:schemeClr val="tx2"/>
              </a:solidFill>
              <a:latin typeface="Arial" charset="0"/>
            </a:endParaRPr>
          </a:p>
          <a:p>
            <a:pPr>
              <a:spcAft>
                <a:spcPts val="600"/>
              </a:spcAft>
              <a:buClr>
                <a:schemeClr val="bg1"/>
              </a:buClr>
              <a:buSzPct val="115000"/>
            </a:pPr>
            <a:endParaRPr lang="de-DE" altLang="de-DE" sz="800" b="1" dirty="0" smtClean="0">
              <a:latin typeface="Arial" charset="0"/>
            </a:endParaRPr>
          </a:p>
          <a:p>
            <a:pPr>
              <a:spcAft>
                <a:spcPts val="600"/>
              </a:spcAft>
              <a:buClr>
                <a:schemeClr val="bg1"/>
              </a:buClr>
              <a:buSzPct val="115000"/>
            </a:pPr>
            <a:r>
              <a:rPr lang="de-DE" altLang="de-DE" sz="1800" b="1" dirty="0" smtClean="0">
                <a:latin typeface="Arial" charset="0"/>
              </a:rPr>
              <a:t>Zentrale Inhalte</a:t>
            </a:r>
          </a:p>
          <a:p>
            <a:pPr marL="230188" lvl="1" indent="-222250">
              <a:spcAft>
                <a:spcPts val="600"/>
              </a:spcAft>
              <a:buClr>
                <a:schemeClr val="bg1"/>
              </a:buClr>
              <a:buSzPct val="115000"/>
              <a:buFont typeface="Times" charset="0"/>
              <a:buChar char="•"/>
            </a:pPr>
            <a:r>
              <a:rPr lang="de-CH" sz="1600" dirty="0" smtClean="0">
                <a:solidFill>
                  <a:schemeClr val="tx2"/>
                </a:solidFill>
              </a:rPr>
              <a:t>Ich kenne </a:t>
            </a:r>
          </a:p>
          <a:p>
            <a:pPr marL="230188" lvl="1" indent="-222250">
              <a:spcAft>
                <a:spcPts val="600"/>
              </a:spcAft>
              <a:buClr>
                <a:schemeClr val="bg1"/>
              </a:buClr>
              <a:buSzPct val="115000"/>
              <a:buFont typeface="Times" charset="0"/>
              <a:buChar char="•"/>
            </a:pPr>
            <a:r>
              <a:rPr lang="de-CH" sz="1600" dirty="0" smtClean="0">
                <a:solidFill>
                  <a:schemeClr val="tx2"/>
                </a:solidFill>
              </a:rPr>
              <a:t>Ich kann</a:t>
            </a:r>
          </a:p>
          <a:p>
            <a:pPr marL="230188" lvl="1" indent="-222250">
              <a:spcAft>
                <a:spcPts val="600"/>
              </a:spcAft>
              <a:buClr>
                <a:schemeClr val="bg1"/>
              </a:buClr>
              <a:buSzPct val="115000"/>
              <a:buFont typeface="Times" charset="0"/>
              <a:buChar char="•"/>
            </a:pPr>
            <a:r>
              <a:rPr lang="de-CH" sz="1600" dirty="0" smtClean="0">
                <a:solidFill>
                  <a:schemeClr val="tx2"/>
                </a:solidFill>
              </a:rPr>
              <a:t>Ich kann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/>
              <a:t>10</a:t>
            </a:fld>
            <a:endParaRPr lang="de-DE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3528" y="195486"/>
            <a:ext cx="7443093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altLang="de-DE" sz="1400" b="1" dirty="0">
                <a:solidFill>
                  <a:schemeClr val="tx2"/>
                </a:solidFill>
                <a:latin typeface="Arial" charset="0"/>
              </a:rPr>
              <a:t>GMB/B-KS-03 Fachdidaktik Sport 2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altLang="de-DE" sz="1400" b="1" dirty="0">
                <a:solidFill>
                  <a:schemeClr val="tx2"/>
                </a:solidFill>
                <a:latin typeface="Arial" charset="0"/>
              </a:rPr>
              <a:t>Veranstaltung </a:t>
            </a:r>
            <a:r>
              <a:rPr lang="de-DE" altLang="de-DE" sz="1400" b="1" dirty="0" smtClean="0">
                <a:solidFill>
                  <a:schemeClr val="tx2"/>
                </a:solidFill>
                <a:latin typeface="Arial" charset="0"/>
              </a:rPr>
              <a:t>8</a:t>
            </a:r>
            <a:endParaRPr lang="de-DE" altLang="de-DE" sz="14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601748"/>
              </p:ext>
            </p:extLst>
          </p:nvPr>
        </p:nvGraphicFramePr>
        <p:xfrm>
          <a:off x="323850" y="1311350"/>
          <a:ext cx="8136582" cy="972368"/>
        </p:xfrm>
        <a:graphic>
          <a:graphicData uri="http://schemas.openxmlformats.org/drawingml/2006/table">
            <a:tbl>
              <a:tblPr/>
              <a:tblGrid>
                <a:gridCol w="8136582"/>
              </a:tblGrid>
              <a:tr h="235267">
                <a:tc>
                  <a:txBody>
                    <a:bodyPr/>
                    <a:lstStyle>
                      <a:lvl1pPr defTabSz="457200">
                        <a:lnSpc>
                          <a:spcPct val="110000"/>
                        </a:lnSpc>
                        <a:buClr>
                          <a:srgbClr val="66B041"/>
                        </a:buClr>
                        <a:buSzPct val="105000"/>
                        <a:tabLst>
                          <a:tab pos="13462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lnSpc>
                          <a:spcPct val="110000"/>
                        </a:lnSpc>
                        <a:tabLst>
                          <a:tab pos="13462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lnSpc>
                          <a:spcPct val="110000"/>
                        </a:lnSpc>
                        <a:tabLst>
                          <a:tab pos="13462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lnSpc>
                          <a:spcPct val="110000"/>
                        </a:lnSpc>
                        <a:tabLst>
                          <a:tab pos="13462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lnSpc>
                          <a:spcPct val="110000"/>
                        </a:lnSpc>
                        <a:tabLst>
                          <a:tab pos="13462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3462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3462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3462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3462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46200" algn="l"/>
                        </a:tabLst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Beobachten – </a:t>
                      </a:r>
                      <a:r>
                        <a:rPr kumimoji="0" lang="de-DE" altLang="de-DE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Welches sind die wesentlichen Beobachtungspunkte? </a:t>
                      </a:r>
                    </a:p>
                  </a:txBody>
                  <a:tcPr marL="68553" marR="68553" marT="34274" marB="342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7D24"/>
                    </a:solidFill>
                  </a:tcPr>
                </a:tc>
              </a:tr>
              <a:tr h="368551">
                <a:tc>
                  <a:txBody>
                    <a:bodyPr/>
                    <a:lstStyle>
                      <a:lvl1pPr marL="285750" indent="-285750" defTabSz="457200">
                        <a:lnSpc>
                          <a:spcPct val="110000"/>
                        </a:lnSpc>
                        <a:buClr>
                          <a:srgbClr val="66B041"/>
                        </a:buClr>
                        <a:buSzPct val="105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Bewegungen von Körperpartien, die für ein Gelingen einer Bewegungsausführung unbedingt richtig ausgeführt werden müssen </a:t>
                      </a:r>
                    </a:p>
                  </a:txBody>
                  <a:tcPr marL="68553" marR="68553" marT="34274" marB="342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86632">
                <a:tc>
                  <a:txBody>
                    <a:bodyPr/>
                    <a:lstStyle>
                      <a:lvl1pPr marL="285750" indent="-285750" defTabSz="457200">
                        <a:lnSpc>
                          <a:spcPct val="110000"/>
                        </a:lnSpc>
                        <a:buClr>
                          <a:srgbClr val="66B041"/>
                        </a:buClr>
                        <a:buSzPct val="105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-CH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Für das Gelingen einer Bewegungsausführung sind häufig nur wenige Kernbewegungen entscheidend </a:t>
                      </a:r>
                    </a:p>
                  </a:txBody>
                  <a:tcPr marL="68553" marR="68553" marT="34274" marB="342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253685"/>
              </p:ext>
            </p:extLst>
          </p:nvPr>
        </p:nvGraphicFramePr>
        <p:xfrm>
          <a:off x="323850" y="4045755"/>
          <a:ext cx="8136582" cy="758243"/>
        </p:xfrm>
        <a:graphic>
          <a:graphicData uri="http://schemas.openxmlformats.org/drawingml/2006/table">
            <a:tbl>
              <a:tblPr/>
              <a:tblGrid>
                <a:gridCol w="8136582"/>
              </a:tblGrid>
              <a:tr h="227945">
                <a:tc>
                  <a:txBody>
                    <a:bodyPr/>
                    <a:lstStyle>
                      <a:lvl1pPr defTabSz="457200">
                        <a:lnSpc>
                          <a:spcPct val="110000"/>
                        </a:lnSpc>
                        <a:buClr>
                          <a:srgbClr val="66B041"/>
                        </a:buClr>
                        <a:buSzPct val="105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Beraten – </a:t>
                      </a:r>
                      <a:r>
                        <a:rPr kumimoji="0" lang="de-DE" altLang="de-DE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Welches sind die lernwirksamen Rückmeldungen?</a:t>
                      </a:r>
                    </a:p>
                  </a:txBody>
                  <a:tcPr marL="68592" marR="68592" marT="34316" marB="343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7D24"/>
                    </a:solidFill>
                  </a:tcPr>
                </a:tc>
              </a:tr>
              <a:tr h="227945">
                <a:tc>
                  <a:txBody>
                    <a:bodyPr/>
                    <a:lstStyle>
                      <a:lvl1pPr marL="285750" indent="-285750" defTabSz="457200">
                        <a:lnSpc>
                          <a:spcPct val="110000"/>
                        </a:lnSpc>
                        <a:buClr>
                          <a:srgbClr val="66B041"/>
                        </a:buClr>
                        <a:buSzPct val="105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Lernwirksame Rückmeldungen setzen an den Kernbewegungen und den Kernpositionen an </a:t>
                      </a:r>
                    </a:p>
                  </a:txBody>
                  <a:tcPr marL="68592" marR="68592" marT="34316" marB="343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55219">
                <a:tc>
                  <a:txBody>
                    <a:bodyPr/>
                    <a:lstStyle>
                      <a:lvl1pPr marL="285750" indent="-285750" defTabSz="457200">
                        <a:lnSpc>
                          <a:spcPct val="110000"/>
                        </a:lnSpc>
                        <a:buClr>
                          <a:srgbClr val="66B041"/>
                        </a:buClr>
                        <a:buSzPct val="105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Rückmeldungen sind soweit wirksam, wie sie von ihren Empfängern umgesetzt werden können </a:t>
                      </a:r>
                    </a:p>
                  </a:txBody>
                  <a:tcPr marL="68592" marR="68592" marT="34316" marB="343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18386"/>
              </p:ext>
            </p:extLst>
          </p:nvPr>
        </p:nvGraphicFramePr>
        <p:xfrm>
          <a:off x="323850" y="2576353"/>
          <a:ext cx="8136582" cy="1147525"/>
        </p:xfrm>
        <a:graphic>
          <a:graphicData uri="http://schemas.openxmlformats.org/drawingml/2006/table">
            <a:tbl>
              <a:tblPr/>
              <a:tblGrid>
                <a:gridCol w="8136582"/>
              </a:tblGrid>
              <a:tr h="278606">
                <a:tc>
                  <a:txBody>
                    <a:bodyPr/>
                    <a:lstStyle>
                      <a:lvl1pPr defTabSz="457200">
                        <a:lnSpc>
                          <a:spcPct val="110000"/>
                        </a:lnSpc>
                        <a:buClr>
                          <a:srgbClr val="66B041"/>
                        </a:buClr>
                        <a:buSzPct val="105000"/>
                        <a:tabLst>
                          <a:tab pos="13462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lnSpc>
                          <a:spcPct val="110000"/>
                        </a:lnSpc>
                        <a:tabLst>
                          <a:tab pos="13462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lnSpc>
                          <a:spcPct val="110000"/>
                        </a:lnSpc>
                        <a:tabLst>
                          <a:tab pos="13462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lnSpc>
                          <a:spcPct val="110000"/>
                        </a:lnSpc>
                        <a:tabLst>
                          <a:tab pos="13462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lnSpc>
                          <a:spcPct val="110000"/>
                        </a:lnSpc>
                        <a:tabLst>
                          <a:tab pos="13462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3462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3462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3462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3462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46200" algn="l"/>
                        </a:tabLst>
                      </a:pPr>
                      <a:r>
                        <a:rPr kumimoji="0" lang="de-DE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Beurteilen – </a:t>
                      </a:r>
                      <a:r>
                        <a:rPr kumimoji="0" lang="de-DE" altLang="de-DE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Welches sind die relevanten Bewegungsfehler? </a:t>
                      </a:r>
                    </a:p>
                  </a:txBody>
                  <a:tcPr marL="68553" marR="68553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7D24"/>
                    </a:solidFill>
                  </a:tcPr>
                </a:tc>
              </a:tr>
              <a:tr h="404442">
                <a:tc>
                  <a:txBody>
                    <a:bodyPr/>
                    <a:lstStyle>
                      <a:lvl1pPr marL="285750" indent="-285750" defTabSz="457200">
                        <a:lnSpc>
                          <a:spcPct val="110000"/>
                        </a:lnSpc>
                        <a:buClr>
                          <a:srgbClr val="66B041"/>
                        </a:buClr>
                        <a:buSzPct val="105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Gelingt eine Bewegungsausführung durch die entscheidenden Kernbewegungen, sprechen wir von Bewegungs-Grobformen. Bei Bewegungs-Feinformen kommen bewegungspräzisierende Elemente dazu</a:t>
                      </a:r>
                    </a:p>
                  </a:txBody>
                  <a:tcPr marL="68553" marR="68553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434579">
                <a:tc>
                  <a:txBody>
                    <a:bodyPr/>
                    <a:lstStyle>
                      <a:lvl1pPr marL="285750" indent="-285750" defTabSz="457200">
                        <a:lnSpc>
                          <a:spcPct val="110000"/>
                        </a:lnSpc>
                        <a:buClr>
                          <a:srgbClr val="66B041"/>
                        </a:buClr>
                        <a:buSzPct val="105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Beurteilungskriterien setzen an den Kernbewegungen und den Kernpositionen an - dieser „Sollwert-Istwert-Vergleich“ deutet auf relevante Bewegungsfehler hin  </a:t>
                      </a:r>
                      <a:endParaRPr kumimoji="0" lang="de-CH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53" marR="68553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10" name="Titel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525" lvl="1" indent="-1588">
              <a:buClr>
                <a:schemeClr val="bg1"/>
              </a:buClr>
              <a:buSzPct val="115000"/>
              <a:buFont typeface="Times" charset="0"/>
              <a:buChar char="•"/>
            </a:pPr>
            <a:r>
              <a:rPr lang="de-DE" alt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Bewegungsanalyse</a:t>
            </a:r>
            <a:r>
              <a:rPr lang="de-DE" altLang="de-DE" sz="2200" dirty="0" smtClean="0">
                <a:solidFill>
                  <a:schemeClr val="tx1"/>
                </a:solidFill>
                <a:latin typeface="Arial" charset="0"/>
              </a:rPr>
              <a:t> – Aufgaben lösen </a:t>
            </a:r>
          </a:p>
        </p:txBody>
      </p:sp>
    </p:spTree>
    <p:extLst>
      <p:ext uri="{BB962C8B-B14F-4D97-AF65-F5344CB8AC3E}">
        <p14:creationId xmlns:p14="http://schemas.microsoft.com/office/powerpoint/2010/main" val="71750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Eigenkorrektur -  </a:t>
            </a:r>
            <a:r>
              <a:rPr lang="de-DE" sz="2400" dirty="0" smtClean="0"/>
              <a:t>Korrigieren </a:t>
            </a:r>
            <a:r>
              <a:rPr lang="de-DE" sz="2400" dirty="0"/>
              <a:t>von Bewegungen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/>
              <a:t>12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323850" y="1635646"/>
            <a:ext cx="86406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/>
              <a:t>fehlerhafter Bewegungsausführung </a:t>
            </a:r>
            <a:r>
              <a:rPr lang="de-DE" sz="1600" dirty="0" smtClean="0">
                <a:sym typeface="Wingdings"/>
              </a:rPr>
              <a:t> zunächst </a:t>
            </a:r>
            <a:r>
              <a:rPr lang="de-DE" sz="1600" b="1" dirty="0" smtClean="0"/>
              <a:t>selbst </a:t>
            </a:r>
            <a:r>
              <a:rPr lang="de-DE" sz="1600" dirty="0"/>
              <a:t>nach Fehlern </a:t>
            </a:r>
            <a:r>
              <a:rPr lang="de-DE" sz="1600" dirty="0" smtClean="0"/>
              <a:t>und </a:t>
            </a:r>
            <a:r>
              <a:rPr lang="de-DE" sz="1600" dirty="0"/>
              <a:t>Ursachen </a:t>
            </a:r>
            <a:r>
              <a:rPr lang="de-DE" sz="1600" dirty="0" smtClean="0"/>
              <a:t>fragen:</a:t>
            </a:r>
          </a:p>
          <a:p>
            <a:r>
              <a:rPr lang="de-DE" sz="1600" dirty="0" smtClean="0"/>
              <a:t> </a:t>
            </a:r>
          </a:p>
          <a:p>
            <a:endParaRPr lang="de-DE" sz="1600" i="1" dirty="0"/>
          </a:p>
          <a:p>
            <a:pPr marL="285750" indent="-285750">
              <a:tabLst>
                <a:tab pos="2701925" algn="l"/>
                <a:tab pos="3595688" algn="l"/>
              </a:tabLst>
            </a:pPr>
            <a:r>
              <a:rPr lang="de-DE" sz="1600" i="1" dirty="0" smtClean="0"/>
              <a:t>Istzustand</a:t>
            </a:r>
            <a:r>
              <a:rPr lang="de-DE" sz="1600" dirty="0" smtClean="0"/>
              <a:t> 		</a:t>
            </a:r>
            <a:r>
              <a:rPr lang="de-DE" sz="1600" dirty="0" smtClean="0">
                <a:sym typeface="Wingdings"/>
              </a:rPr>
              <a:t> </a:t>
            </a:r>
            <a:r>
              <a:rPr lang="de-DE" sz="1600" dirty="0" smtClean="0"/>
              <a:t>und </a:t>
            </a:r>
            <a:r>
              <a:rPr lang="de-DE" sz="1600" dirty="0"/>
              <a:t>wie sollte sie verlaufen (</a:t>
            </a:r>
            <a:r>
              <a:rPr lang="de-DE" sz="1600" i="1" dirty="0"/>
              <a:t>Sollzustand</a:t>
            </a:r>
            <a:r>
              <a:rPr lang="de-DE" sz="1600" dirty="0" smtClean="0"/>
              <a:t>)?</a:t>
            </a:r>
          </a:p>
          <a:p>
            <a:pPr marL="285750" indent="-285750">
              <a:tabLst>
                <a:tab pos="2701925" algn="l"/>
                <a:tab pos="3595688" algn="l"/>
              </a:tabLst>
            </a:pPr>
            <a:endParaRPr lang="de-DE" sz="1600" dirty="0"/>
          </a:p>
          <a:p>
            <a:pPr marL="285750" indent="-285750">
              <a:tabLst>
                <a:tab pos="2701925" algn="l"/>
                <a:tab pos="3595688" algn="l"/>
              </a:tabLst>
            </a:pPr>
            <a:r>
              <a:rPr lang="de-DE" sz="1600" dirty="0" smtClean="0"/>
              <a:t>rhythmische Ablauf 		</a:t>
            </a:r>
            <a:r>
              <a:rPr lang="de-DE" sz="1600" dirty="0" smtClean="0">
                <a:sym typeface="Wingdings"/>
              </a:rPr>
              <a:t> </a:t>
            </a:r>
            <a:r>
              <a:rPr lang="de-DE" sz="1600" dirty="0" smtClean="0"/>
              <a:t>Krafteinsatz?		</a:t>
            </a:r>
          </a:p>
          <a:p>
            <a:pPr marL="285750" indent="-285750">
              <a:tabLst>
                <a:tab pos="2701925" algn="l"/>
                <a:tab pos="3595688" algn="l"/>
              </a:tabLst>
            </a:pPr>
            <a:r>
              <a:rPr lang="de-DE" sz="1600" dirty="0" smtClean="0"/>
              <a:t>			</a:t>
            </a:r>
            <a:r>
              <a:rPr lang="de-DE" sz="1600" dirty="0" smtClean="0">
                <a:sym typeface="Wingdings"/>
              </a:rPr>
              <a:t> </a:t>
            </a:r>
            <a:r>
              <a:rPr lang="de-DE" sz="1600" dirty="0" smtClean="0"/>
              <a:t>der Bewegungsfluss? 					</a:t>
            </a:r>
            <a:r>
              <a:rPr lang="de-DE" sz="1600" dirty="0" smtClean="0">
                <a:sym typeface="Wingdings"/>
              </a:rPr>
              <a:t> </a:t>
            </a:r>
            <a:r>
              <a:rPr lang="de-DE" sz="1600" dirty="0" smtClean="0"/>
              <a:t>die Präzision</a:t>
            </a:r>
          </a:p>
          <a:p>
            <a:pPr marL="285750" indent="-285750">
              <a:tabLst>
                <a:tab pos="2701925" algn="l"/>
                <a:tab pos="3595688" algn="l"/>
              </a:tabLst>
            </a:pPr>
            <a:endParaRPr lang="de-DE" sz="1600" dirty="0" smtClean="0"/>
          </a:p>
          <a:p>
            <a:pPr marL="285750" indent="-285750">
              <a:tabLst>
                <a:tab pos="2701925" algn="l"/>
                <a:tab pos="3595688" algn="l"/>
              </a:tabLst>
            </a:pPr>
            <a:r>
              <a:rPr lang="de-DE" sz="1600" dirty="0"/>
              <a:t>U</a:t>
            </a:r>
            <a:r>
              <a:rPr lang="de-DE" sz="1600" dirty="0" smtClean="0"/>
              <a:t>rsachen für fehlerhafte Ausführung 	</a:t>
            </a:r>
            <a:r>
              <a:rPr lang="de-DE" sz="1600" dirty="0" smtClean="0">
                <a:sym typeface="Wingdings"/>
              </a:rPr>
              <a:t> </a:t>
            </a:r>
            <a:r>
              <a:rPr lang="de-DE" sz="1600" dirty="0" smtClean="0"/>
              <a:t>was m</a:t>
            </a:r>
            <a:r>
              <a:rPr lang="de-CH" sz="1600" dirty="0" err="1" smtClean="0"/>
              <a:t>üs</a:t>
            </a:r>
            <a:r>
              <a:rPr lang="de-DE" sz="1600" dirty="0" err="1" smtClean="0"/>
              <a:t>ste</a:t>
            </a:r>
            <a:r>
              <a:rPr lang="de-DE" sz="1600" dirty="0" smtClean="0"/>
              <a:t> </a:t>
            </a:r>
            <a:r>
              <a:rPr lang="de-DE" sz="1600" dirty="0"/>
              <a:t>ich machen, </a:t>
            </a:r>
            <a:r>
              <a:rPr lang="de-DE" sz="1600" dirty="0" smtClean="0"/>
              <a:t>damit... etc</a:t>
            </a:r>
            <a:r>
              <a:rPr lang="de-DE" sz="1600" dirty="0"/>
              <a:t>.? </a:t>
            </a:r>
          </a:p>
        </p:txBody>
      </p:sp>
    </p:spTree>
    <p:extLst>
      <p:ext uri="{BB962C8B-B14F-4D97-AF65-F5344CB8AC3E}">
        <p14:creationId xmlns:p14="http://schemas.microsoft.com/office/powerpoint/2010/main" val="2563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Fremdkorrektur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/>
              <a:t>13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323850" y="1491630"/>
            <a:ext cx="8712646" cy="300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 smtClean="0"/>
              <a:t>einige </a:t>
            </a:r>
            <a:r>
              <a:rPr lang="de-DE" sz="1600" dirty="0"/>
              <a:t>Hinweise zum Korrigieren von Bewegungen </a:t>
            </a:r>
            <a:r>
              <a:rPr lang="de-DE" sz="1600" dirty="0" smtClean="0"/>
              <a:t> </a:t>
            </a:r>
            <a:r>
              <a:rPr lang="de-DE" sz="1600" dirty="0"/>
              <a:t> </a:t>
            </a:r>
            <a:endParaRPr lang="de-DE" sz="1600" dirty="0" smtClean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de-DE" sz="1600" dirty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de-DE" sz="1600" dirty="0" smtClean="0"/>
              <a:t>Frage </a:t>
            </a:r>
            <a:r>
              <a:rPr lang="de-DE" sz="1600" dirty="0"/>
              <a:t>den Partner, was er bei seinem Bewegungsablauf empfunden hat </a:t>
            </a:r>
            <a:endParaRPr lang="de-DE" sz="1600" dirty="0" smtClean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de-DE" sz="1600" dirty="0" smtClean="0"/>
              <a:t>Lasse </a:t>
            </a:r>
            <a:r>
              <a:rPr lang="de-DE" sz="1600" dirty="0"/>
              <a:t>ihm Zeit seine „</a:t>
            </a:r>
            <a:r>
              <a:rPr lang="de-DE" sz="1600" i="1" dirty="0"/>
              <a:t>Innensich</a:t>
            </a:r>
            <a:r>
              <a:rPr lang="de-DE" sz="1600" dirty="0"/>
              <a:t>t“ der </a:t>
            </a:r>
            <a:r>
              <a:rPr lang="de-DE" sz="1600" dirty="0" smtClean="0"/>
              <a:t>Bewegungsausführung </a:t>
            </a:r>
            <a:r>
              <a:rPr lang="de-DE" sz="1600" dirty="0"/>
              <a:t>zu beschreiben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de-DE" sz="1600" dirty="0" smtClean="0"/>
              <a:t>Schildere </a:t>
            </a:r>
            <a:r>
              <a:rPr lang="de-DE" sz="1600" dirty="0"/>
              <a:t>ihm deine „</a:t>
            </a:r>
            <a:r>
              <a:rPr lang="de-DE" sz="1600" i="1" dirty="0" err="1" smtClean="0"/>
              <a:t>Aussensicht</a:t>
            </a:r>
            <a:r>
              <a:rPr lang="de-DE" sz="1600" dirty="0"/>
              <a:t>“ (fehlerhafte Bewegungen, zentrale Ursache) </a:t>
            </a:r>
            <a:endParaRPr lang="de-DE" sz="1600" dirty="0" smtClean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de-DE" sz="1600" dirty="0" smtClean="0"/>
              <a:t>Schlage </a:t>
            </a:r>
            <a:r>
              <a:rPr lang="de-DE" sz="1600" dirty="0"/>
              <a:t>ihm nur </a:t>
            </a:r>
            <a:r>
              <a:rPr lang="de-DE" sz="1600" b="1" dirty="0"/>
              <a:t>eine </a:t>
            </a:r>
            <a:r>
              <a:rPr lang="de-DE" sz="1600" dirty="0"/>
              <a:t>wesentliche (</a:t>
            </a:r>
            <a:r>
              <a:rPr lang="de-DE" sz="1600" dirty="0" smtClean="0"/>
              <a:t>zunächst </a:t>
            </a:r>
            <a:r>
              <a:rPr lang="de-DE" sz="1600" dirty="0"/>
              <a:t>nur auf „</a:t>
            </a:r>
            <a:r>
              <a:rPr lang="de-DE" sz="1600" dirty="0" smtClean="0"/>
              <a:t>Kernpositionen“ </a:t>
            </a:r>
            <a:r>
              <a:rPr lang="de-DE" sz="1600" dirty="0"/>
              <a:t>der Bewegung </a:t>
            </a:r>
            <a:r>
              <a:rPr lang="de-DE" sz="1600" dirty="0" smtClean="0"/>
              <a:t>achten</a:t>
            </a:r>
            <a:r>
              <a:rPr lang="de-DE" sz="1600" dirty="0"/>
              <a:t>) </a:t>
            </a:r>
            <a:r>
              <a:rPr lang="de-DE" sz="1600" dirty="0" smtClean="0"/>
              <a:t>Verhaltensänderung für </a:t>
            </a:r>
            <a:r>
              <a:rPr lang="de-DE" sz="1600" dirty="0"/>
              <a:t>den </a:t>
            </a:r>
            <a:r>
              <a:rPr lang="de-DE" sz="1600" dirty="0" smtClean="0"/>
              <a:t>nächsten </a:t>
            </a:r>
            <a:r>
              <a:rPr lang="de-DE" sz="1600" dirty="0"/>
              <a:t>Versuch vor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de-DE" sz="1600" dirty="0" smtClean="0"/>
              <a:t>Korrigiere</a:t>
            </a:r>
            <a:r>
              <a:rPr lang="de-DE" sz="1600" dirty="0"/>
              <a:t>, solange das Bewegungserleben beim Partner noch da ist (ca. bis 30 </a:t>
            </a:r>
            <a:r>
              <a:rPr lang="de-DE" sz="1600" dirty="0" err="1"/>
              <a:t>sek</a:t>
            </a:r>
            <a:r>
              <a:rPr lang="de-DE" sz="1600" dirty="0" err="1" smtClean="0"/>
              <a:t>.</a:t>
            </a:r>
            <a:r>
              <a:rPr lang="de-DE" sz="1600" dirty="0" smtClean="0"/>
              <a:t>) 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46148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Einige Tipps/Hinweise/Regeln zum </a:t>
            </a:r>
            <a:r>
              <a:rPr lang="de-DE" dirty="0" smtClean="0"/>
              <a:t>Bewegungslernen 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/>
              <a:t>14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318145" y="1132166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1600" dirty="0"/>
              <a:t>Kenntnisse </a:t>
            </a:r>
            <a:r>
              <a:rPr lang="de-CH" sz="1600" dirty="0" err="1" smtClean="0"/>
              <a:t>ü</a:t>
            </a:r>
            <a:r>
              <a:rPr lang="de-DE" sz="1600" dirty="0" err="1" smtClean="0"/>
              <a:t>ber</a:t>
            </a:r>
            <a:r>
              <a:rPr lang="de-DE" sz="1600" dirty="0" smtClean="0"/>
              <a:t> </a:t>
            </a:r>
            <a:r>
              <a:rPr lang="de-DE" sz="1600" dirty="0"/>
              <a:t>den Ablauf einer Bewegung (</a:t>
            </a:r>
            <a:r>
              <a:rPr lang="de-DE" sz="1600" i="1" dirty="0"/>
              <a:t>Bewegungsvorstellung ü</a:t>
            </a:r>
            <a:r>
              <a:rPr lang="de-DE" sz="1600" i="1" dirty="0" smtClean="0"/>
              <a:t>ber </a:t>
            </a:r>
            <a:r>
              <a:rPr lang="de-DE" sz="1600" i="1" dirty="0"/>
              <a:t>die „</a:t>
            </a:r>
            <a:r>
              <a:rPr lang="de-DE" sz="1600" i="1" dirty="0" smtClean="0"/>
              <a:t>Knotenpunkte</a:t>
            </a:r>
            <a:r>
              <a:rPr lang="de-DE" sz="1600" i="1" dirty="0"/>
              <a:t>“ der Bewegung </a:t>
            </a:r>
            <a:r>
              <a:rPr lang="de-DE" sz="1600" dirty="0"/>
              <a:t>) helfen Lernprozesse deutlich zu </a:t>
            </a:r>
            <a:r>
              <a:rPr lang="de-CH" sz="1600" dirty="0" smtClean="0"/>
              <a:t>verkürzen</a:t>
            </a:r>
            <a:endParaRPr lang="de-DE" sz="1600" dirty="0"/>
          </a:p>
          <a:p>
            <a:pPr marL="285750" indent="-285750">
              <a:buFont typeface="Arial" charset="0"/>
              <a:buChar char="•"/>
            </a:pPr>
            <a:r>
              <a:rPr lang="de-DE" sz="1600" dirty="0" smtClean="0"/>
              <a:t>Hat </a:t>
            </a:r>
            <a:r>
              <a:rPr lang="de-DE" sz="1600" dirty="0"/>
              <a:t>man schon einen Bezug zur Bewegung (</a:t>
            </a:r>
            <a:r>
              <a:rPr lang="de-DE" sz="1600" dirty="0" smtClean="0"/>
              <a:t>verfügt über </a:t>
            </a:r>
            <a:r>
              <a:rPr lang="de-DE" sz="1600" dirty="0"/>
              <a:t>Vorerfahrung aus </a:t>
            </a:r>
            <a:r>
              <a:rPr lang="de-DE" sz="1600" dirty="0" smtClean="0"/>
              <a:t>ähnlichen Bewegungen</a:t>
            </a:r>
            <a:r>
              <a:rPr lang="de-DE" sz="1600" dirty="0"/>
              <a:t>), ist also </a:t>
            </a:r>
            <a:r>
              <a:rPr lang="de-DE" sz="1600" dirty="0" smtClean="0"/>
              <a:t>in </a:t>
            </a:r>
            <a:r>
              <a:rPr lang="de-DE" sz="1600" dirty="0"/>
              <a:t>der Lage die Bewegung nachzuempfinden, wird ein Lernen auf Anhieb </a:t>
            </a:r>
            <a:r>
              <a:rPr lang="de-DE" sz="1600" dirty="0" smtClean="0"/>
              <a:t>möglich </a:t>
            </a:r>
            <a:endParaRPr lang="de-DE" sz="1600" dirty="0"/>
          </a:p>
          <a:p>
            <a:pPr marL="285750" indent="-285750">
              <a:buFont typeface="Arial" charset="0"/>
              <a:buChar char="•"/>
            </a:pPr>
            <a:r>
              <a:rPr lang="de-DE" sz="1600" dirty="0" smtClean="0"/>
              <a:t>Oft </a:t>
            </a:r>
            <a:r>
              <a:rPr lang="de-DE" sz="1600" dirty="0"/>
              <a:t>reicht verlangsamtes Vormachen </a:t>
            </a:r>
            <a:r>
              <a:rPr lang="de-DE" sz="1600" dirty="0" smtClean="0"/>
              <a:t>für </a:t>
            </a:r>
            <a:r>
              <a:rPr lang="de-DE" sz="1600" dirty="0"/>
              <a:t>ein erfolgreiches Nachmachen </a:t>
            </a:r>
          </a:p>
          <a:p>
            <a:pPr marL="285750" indent="-285750">
              <a:buFont typeface="Arial" charset="0"/>
              <a:buChar char="•"/>
            </a:pPr>
            <a:r>
              <a:rPr lang="de-DE" sz="1600" dirty="0" smtClean="0"/>
              <a:t>Der </a:t>
            </a:r>
            <a:r>
              <a:rPr lang="de-DE" sz="1600" dirty="0"/>
              <a:t>rhythmische Verlauf der Bewegung muss dir deutlich sein </a:t>
            </a:r>
          </a:p>
          <a:p>
            <a:pPr marL="285750" indent="-285750">
              <a:buFont typeface="Arial" charset="0"/>
              <a:buChar char="•"/>
            </a:pPr>
            <a:r>
              <a:rPr lang="de-DE" sz="1600" dirty="0" smtClean="0"/>
              <a:t>Versuche </a:t>
            </a:r>
            <a:r>
              <a:rPr lang="de-DE" sz="1600" dirty="0"/>
              <a:t>mit </a:t>
            </a:r>
            <a:r>
              <a:rPr lang="de-DE" sz="1600" dirty="0" smtClean="0"/>
              <a:t>„Gefühl“ (</a:t>
            </a:r>
            <a:r>
              <a:rPr lang="de-DE" sz="1600" i="1" dirty="0" smtClean="0"/>
              <a:t>Bewegungsgefühl: </a:t>
            </a:r>
            <a:r>
              <a:rPr lang="de-DE" sz="1600" dirty="0" smtClean="0"/>
              <a:t>gedankliches </a:t>
            </a:r>
            <a:r>
              <a:rPr lang="de-DE" sz="1600" dirty="0" err="1" smtClean="0"/>
              <a:t>Nachspühren</a:t>
            </a:r>
            <a:r>
              <a:rPr lang="de-DE" sz="1600" dirty="0" smtClean="0"/>
              <a:t>, Nachfühlen, </a:t>
            </a:r>
            <a:r>
              <a:rPr lang="de-DE" sz="1600" i="1" dirty="0" smtClean="0"/>
              <a:t>innerliches </a:t>
            </a:r>
            <a:r>
              <a:rPr lang="de-DE" sz="1600" i="1" dirty="0"/>
              <a:t>Mitzuempfinden= „Innensicht“ </a:t>
            </a:r>
            <a:r>
              <a:rPr lang="de-DE" sz="1600" dirty="0"/>
              <a:t>ist wichtig) zu Lernen, probiere nichts mit </a:t>
            </a:r>
            <a:r>
              <a:rPr lang="de-DE" sz="1600" dirty="0" smtClean="0"/>
              <a:t>Gewalt </a:t>
            </a:r>
            <a:endParaRPr lang="de-DE" sz="1600" dirty="0"/>
          </a:p>
          <a:p>
            <a:pPr marL="285750" indent="-285750">
              <a:buFont typeface="Arial" charset="0"/>
              <a:buChar char="•"/>
            </a:pPr>
            <a:r>
              <a:rPr lang="de-DE" sz="1600" dirty="0" smtClean="0"/>
              <a:t>Nimm </a:t>
            </a:r>
            <a:r>
              <a:rPr lang="de-DE" sz="1600" dirty="0"/>
              <a:t>dir nicht zu viel vor, du musst Erfolgserlebnisse haben </a:t>
            </a:r>
          </a:p>
          <a:p>
            <a:pPr marL="285750" indent="-285750">
              <a:buFont typeface="Arial" charset="0"/>
              <a:buChar char="•"/>
            </a:pPr>
            <a:r>
              <a:rPr lang="de-DE" sz="1600" dirty="0" smtClean="0"/>
              <a:t>Lerne </a:t>
            </a:r>
            <a:r>
              <a:rPr lang="de-DE" sz="1600" dirty="0"/>
              <a:t>nie, wenn du </a:t>
            </a:r>
            <a:r>
              <a:rPr lang="de-CH" sz="1600" dirty="0" smtClean="0"/>
              <a:t>müde </a:t>
            </a:r>
            <a:r>
              <a:rPr lang="de-DE" sz="1600" dirty="0" smtClean="0"/>
              <a:t>und </a:t>
            </a:r>
            <a:r>
              <a:rPr lang="de-DE" sz="1600" dirty="0"/>
              <a:t>unkonzentriert bist </a:t>
            </a:r>
          </a:p>
          <a:p>
            <a:pPr marL="285750" indent="-285750">
              <a:buFont typeface="Arial" charset="0"/>
              <a:buChar char="•"/>
            </a:pPr>
            <a:r>
              <a:rPr lang="de-DE" sz="1600" dirty="0" smtClean="0"/>
              <a:t>Beobachte </a:t>
            </a:r>
            <a:r>
              <a:rPr lang="de-DE" sz="1600" dirty="0"/>
              <a:t>Bewegungen von </a:t>
            </a:r>
            <a:r>
              <a:rPr lang="de-DE" sz="1600" dirty="0" smtClean="0"/>
              <a:t>Könnern (</a:t>
            </a:r>
            <a:r>
              <a:rPr lang="de-DE" sz="1600" i="1" dirty="0" smtClean="0"/>
              <a:t>„</a:t>
            </a:r>
            <a:r>
              <a:rPr lang="de-DE" sz="1600" i="1" dirty="0" err="1" smtClean="0"/>
              <a:t>Aussensicht</a:t>
            </a:r>
            <a:r>
              <a:rPr lang="de-DE" sz="1600" i="1" dirty="0"/>
              <a:t>“</a:t>
            </a:r>
            <a:r>
              <a:rPr lang="de-DE" sz="1600" dirty="0"/>
              <a:t>) und versuche sie </a:t>
            </a:r>
            <a:r>
              <a:rPr lang="de-DE" sz="1600" dirty="0" smtClean="0"/>
              <a:t>nachzuempfinden </a:t>
            </a:r>
            <a:r>
              <a:rPr lang="de-DE" sz="1600" dirty="0"/>
              <a:t>(</a:t>
            </a:r>
            <a:r>
              <a:rPr lang="de-DE" sz="1600" i="1" dirty="0"/>
              <a:t>„Innensicht“</a:t>
            </a:r>
            <a:r>
              <a:rPr lang="de-DE" sz="1600" dirty="0"/>
              <a:t>) </a:t>
            </a:r>
          </a:p>
          <a:p>
            <a:pPr marL="285750" indent="-285750">
              <a:buFont typeface="Arial" charset="0"/>
              <a:buChar char="•"/>
            </a:pPr>
            <a:r>
              <a:rPr lang="de-DE" sz="1600" dirty="0" smtClean="0"/>
              <a:t>Vielleich reichen </a:t>
            </a:r>
            <a:r>
              <a:rPr lang="de-DE" sz="1600" dirty="0"/>
              <a:t>die </a:t>
            </a:r>
            <a:r>
              <a:rPr lang="de-DE" sz="1600" dirty="0" err="1" smtClean="0"/>
              <a:t>kond</a:t>
            </a:r>
            <a:r>
              <a:rPr lang="de-DE" sz="1600" dirty="0" smtClean="0"/>
              <a:t>. </a:t>
            </a:r>
            <a:r>
              <a:rPr lang="de-DE" sz="1600" dirty="0"/>
              <a:t>Voraussetzungen (Kraft, Ausdauer etc.) </a:t>
            </a:r>
            <a:r>
              <a:rPr lang="de-DE" sz="1600" dirty="0" smtClean="0"/>
              <a:t>nicht </a:t>
            </a:r>
            <a:r>
              <a:rPr lang="de-DE" sz="1600" dirty="0"/>
              <a:t>aus, um die Bewegung zu erlernen. Dann </a:t>
            </a:r>
            <a:r>
              <a:rPr lang="de-CH" sz="1600" dirty="0" smtClean="0"/>
              <a:t>müssen </a:t>
            </a:r>
            <a:r>
              <a:rPr lang="de-DE" sz="1600" dirty="0" smtClean="0"/>
              <a:t>zunächst diese </a:t>
            </a:r>
            <a:r>
              <a:rPr lang="de-DE" sz="1600" dirty="0" err="1" smtClean="0"/>
              <a:t>mot</a:t>
            </a:r>
            <a:r>
              <a:rPr lang="de-DE" sz="1600" dirty="0" smtClean="0"/>
              <a:t>. Fähigkeiten erworben </a:t>
            </a:r>
            <a:r>
              <a:rPr lang="de-DE" sz="1600" dirty="0"/>
              <a:t>werden. </a:t>
            </a:r>
            <a:endParaRPr lang="de-DE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1500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Betrachtungsweisen sportlicher Bewegung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311609"/>
            <a:ext cx="8362950" cy="140415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Im Mittelpunkt des Sportunterrichts steht das motorische Lernen (neben mentalem, kognitivem, sozialem und affektivem Lernen). Hauptaufgabe einer pädagogisch ausgerichteten Bewegungslehre ist die Lieferung von Informationen für die optimale Gestaltung von Lehr-Lernprozessen zur Vermittlung von motorischen Fertigkeiten und Fähigkeiten. Der Lehrende benötigt hierfür das sogenanntes Handlungswissen: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/>
              <a:t>15</a:t>
            </a:fld>
            <a:endParaRPr lang="de-DE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323850" y="2931790"/>
            <a:ext cx="8362950" cy="14041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975" indent="-180975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Symbol" pitchFamily="18" charset="2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Symbol" pitchFamily="18" charset="2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Courier New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0"/>
              </a:spcAft>
              <a:buClrTx/>
            </a:pPr>
            <a:r>
              <a:rPr lang="de-DE" dirty="0" smtClean="0"/>
              <a:t>Kenntnisse über den Beweger und seine Voraussetzungen (motorische Entwicklung)</a:t>
            </a:r>
          </a:p>
          <a:p>
            <a:pPr>
              <a:lnSpc>
                <a:spcPct val="150000"/>
              </a:lnSpc>
              <a:spcAft>
                <a:spcPts val="0"/>
              </a:spcAft>
              <a:buClrTx/>
            </a:pPr>
            <a:r>
              <a:rPr lang="de-DE" dirty="0" smtClean="0"/>
              <a:t>Kenntnisse über die Bewegung und lernrelevante Elemente </a:t>
            </a:r>
            <a:r>
              <a:rPr lang="de-DE" dirty="0" smtClean="0">
                <a:sym typeface="Wingdings"/>
              </a:rPr>
              <a:t> Bewegungswissen (durch Bewegungsanalysen)  Ursachen und Voraussetzungen sportlicher Bewegung </a:t>
            </a:r>
          </a:p>
          <a:p>
            <a:pPr>
              <a:lnSpc>
                <a:spcPct val="150000"/>
              </a:lnSpc>
              <a:spcAft>
                <a:spcPts val="0"/>
              </a:spcAft>
              <a:buClrTx/>
            </a:pPr>
            <a:r>
              <a:rPr lang="de-DE" dirty="0" smtClean="0">
                <a:sym typeface="Wingdings"/>
              </a:rPr>
              <a:t>Kenntnisse über die Lehr-Lernprozesse – wie gelernt wird  Lehr-/ Lernwissen </a:t>
            </a:r>
            <a:r>
              <a:rPr lang="de-DE" dirty="0" smtClean="0"/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908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Lernbiografie auf </a:t>
            </a:r>
            <a:r>
              <a:rPr lang="de-DE" dirty="0" err="1" smtClean="0"/>
              <a:t>bewegunglesen.ch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/>
              <a:t>2</a:t>
            </a:fld>
            <a:endParaRPr lang="de-DE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203599"/>
            <a:ext cx="2837529" cy="2088232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3378264"/>
            <a:ext cx="2837530" cy="1663279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3364886" y="1204180"/>
            <a:ext cx="50955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CH" sz="1200" dirty="0"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de-CH" sz="1200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de-CH" sz="1200" dirty="0">
              <a:effectLst/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de-CH" sz="1200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de-CH" sz="1200" dirty="0">
              <a:effectLst/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de-DE" sz="12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275856" y="1682428"/>
            <a:ext cx="529842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b="1" dirty="0"/>
              <a:t>Selbstreflexion: Lernbiografie </a:t>
            </a:r>
            <a:r>
              <a:rPr lang="de-CH" sz="1400" b="1" dirty="0" err="1"/>
              <a:t>bewegunglesen</a:t>
            </a:r>
            <a:endParaRPr lang="de-DE" sz="1400" b="1" dirty="0"/>
          </a:p>
          <a:p>
            <a:r>
              <a:rPr lang="de-CH" sz="1400" dirty="0"/>
              <a:t> </a:t>
            </a:r>
            <a:endParaRPr lang="de-DE" sz="1400" dirty="0"/>
          </a:p>
          <a:p>
            <a:r>
              <a:rPr lang="de-CH" sz="1400" dirty="0"/>
              <a:t>Wählen Sie </a:t>
            </a:r>
            <a:r>
              <a:rPr lang="de-CH" sz="1400" u="sng" dirty="0"/>
              <a:t>zwei Leitfragen</a:t>
            </a:r>
            <a:r>
              <a:rPr lang="de-CH" sz="1400" dirty="0"/>
              <a:t> aus und halten Sie ihre Gedanken in Stichworten schriftlich fest. </a:t>
            </a:r>
            <a:endParaRPr lang="de-DE" sz="1400" dirty="0"/>
          </a:p>
          <a:p>
            <a:r>
              <a:rPr lang="de-CH" sz="1400" dirty="0"/>
              <a:t> </a:t>
            </a:r>
            <a:endParaRPr lang="de-DE" sz="1400" dirty="0"/>
          </a:p>
          <a:p>
            <a:pPr marL="342900" lvl="0" indent="-342900">
              <a:buFont typeface="+mj-lt"/>
              <a:buAutoNum type="arabicPeriod"/>
            </a:pPr>
            <a:r>
              <a:rPr lang="de-DE" sz="1400" dirty="0"/>
              <a:t>In welchen Bereichen liegen Ihre Stärken? Wo sehen Sie die Gründe dafür</a:t>
            </a:r>
            <a:r>
              <a:rPr lang="de-DE" sz="1400" dirty="0" smtClean="0"/>
              <a:t>?</a:t>
            </a:r>
          </a:p>
          <a:p>
            <a:pPr marL="342900" lvl="0" indent="-342900">
              <a:buFont typeface="+mj-lt"/>
              <a:buAutoNum type="arabicPeriod"/>
            </a:pPr>
            <a:endParaRPr lang="de-DE" sz="1400" dirty="0"/>
          </a:p>
          <a:p>
            <a:pPr marL="342900" lvl="0" indent="-342900">
              <a:buFont typeface="+mj-lt"/>
              <a:buAutoNum type="arabicPeriod"/>
            </a:pPr>
            <a:r>
              <a:rPr lang="de-DE" sz="1400" dirty="0"/>
              <a:t>Wo sehen Sie ganz allgemein Entwicklungspotenzial in Ihrem Lernprozess der </a:t>
            </a:r>
            <a:r>
              <a:rPr lang="de-DE" sz="1400" dirty="0" smtClean="0"/>
              <a:t>Bewegungsanalyse-Fähigkeit</a:t>
            </a:r>
            <a:r>
              <a:rPr lang="de-DE" sz="1400" dirty="0"/>
              <a:t>? </a:t>
            </a:r>
            <a:endParaRPr lang="de-DE" sz="1400" dirty="0" smtClean="0"/>
          </a:p>
          <a:p>
            <a:pPr marL="342900" lvl="0" indent="-342900">
              <a:buFont typeface="+mj-lt"/>
              <a:buAutoNum type="arabicPeriod"/>
            </a:pPr>
            <a:endParaRPr lang="de-DE" sz="1400" dirty="0"/>
          </a:p>
          <a:p>
            <a:pPr marL="342900" lvl="0" indent="-342900">
              <a:buFont typeface="+mj-lt"/>
              <a:buAutoNum type="arabicPeriod"/>
            </a:pPr>
            <a:r>
              <a:rPr lang="de-DE" sz="1400" dirty="0"/>
              <a:t>Was möchten Sie in Ihrer zukünftigen Lehrtätigkeit in Bezug auf die Bewegungs-Analyse verändern/anpassen? </a:t>
            </a:r>
            <a:endParaRPr lang="de-DE" sz="1400" dirty="0">
              <a:latin typeface="Arial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6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Lernbiografie auf </a:t>
            </a:r>
            <a:r>
              <a:rPr lang="de-DE" dirty="0" err="1" smtClean="0"/>
              <a:t>bewegunglesen.ch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/>
              <a:t>3</a:t>
            </a:fld>
            <a:endParaRPr lang="de-DE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203599"/>
            <a:ext cx="2837529" cy="2088232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3378264"/>
            <a:ext cx="2837530" cy="1663279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3364886" y="1204180"/>
            <a:ext cx="50955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CH" sz="1200" dirty="0"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de-CH" sz="1200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de-CH" sz="1200" dirty="0">
              <a:effectLst/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de-CH" sz="1200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de-CH" sz="1200" dirty="0">
              <a:effectLst/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de-DE" sz="12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273676" y="1203599"/>
            <a:ext cx="5762819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/>
              <a:t>Peerfeedback: </a:t>
            </a:r>
            <a:r>
              <a:rPr lang="de-CH" sz="1400" b="1" dirty="0"/>
              <a:t>Lernbiografie </a:t>
            </a:r>
            <a:r>
              <a:rPr lang="de-CH" sz="1400" b="1" dirty="0" err="1"/>
              <a:t>bewegunglesen</a:t>
            </a:r>
            <a:r>
              <a:rPr lang="de-CH" sz="1400" b="1" dirty="0"/>
              <a:t> </a:t>
            </a:r>
            <a:endParaRPr lang="de-DE" sz="1400" b="1" dirty="0"/>
          </a:p>
          <a:p>
            <a:r>
              <a:rPr lang="de-DE" sz="1400" dirty="0"/>
              <a:t> </a:t>
            </a:r>
          </a:p>
          <a:p>
            <a:r>
              <a:rPr lang="de-DE" sz="1400" dirty="0"/>
              <a:t>Tauschen Sie sich über </a:t>
            </a:r>
            <a:r>
              <a:rPr lang="de-DE" sz="1400" u="sng" dirty="0"/>
              <a:t>eine Leitfrage</a:t>
            </a:r>
            <a:r>
              <a:rPr lang="de-DE" sz="1400" dirty="0"/>
              <a:t> </a:t>
            </a:r>
            <a:r>
              <a:rPr lang="de-DE" sz="1400" dirty="0" err="1"/>
              <a:t>ganauer</a:t>
            </a:r>
            <a:r>
              <a:rPr lang="de-DE" sz="1400" dirty="0"/>
              <a:t> aus. </a:t>
            </a:r>
          </a:p>
          <a:p>
            <a:r>
              <a:rPr lang="de-DE" sz="1400" dirty="0"/>
              <a:t> 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400" dirty="0"/>
              <a:t>Welche Aufgaben haben Sie für die Unterrichtspraxis inspiriert – wie </a:t>
            </a:r>
            <a:r>
              <a:rPr lang="de-DE" sz="1400"/>
              <a:t>gut/schlecht </a:t>
            </a:r>
            <a:r>
              <a:rPr lang="de-DE" sz="1400" smtClean="0"/>
              <a:t>hat </a:t>
            </a:r>
            <a:r>
              <a:rPr lang="de-DE" sz="1400"/>
              <a:t>Ihre </a:t>
            </a:r>
            <a:r>
              <a:rPr lang="de-DE" sz="1400" smtClean="0"/>
              <a:t>konkrete </a:t>
            </a:r>
            <a:r>
              <a:rPr lang="de-DE" sz="1400" dirty="0"/>
              <a:t>Umsetzung funktioniert</a:t>
            </a:r>
            <a:r>
              <a:rPr lang="de-DE" sz="1400" dirty="0" smtClean="0"/>
              <a:t>?</a:t>
            </a:r>
          </a:p>
          <a:p>
            <a:pPr marL="317500" lvl="0" indent="-50800">
              <a:spcBef>
                <a:spcPts val="600"/>
              </a:spcBef>
            </a:pPr>
            <a:r>
              <a:rPr lang="de-DE" sz="1400" i="1" dirty="0" smtClean="0">
                <a:sym typeface="Wingdings" charset="2"/>
              </a:rPr>
              <a:t></a:t>
            </a:r>
            <a:r>
              <a:rPr lang="de-DE" sz="1400" i="1" dirty="0" smtClean="0"/>
              <a:t> Wie interpretieren Sie Ihre Erkenntnisse zur Fragestellung mit Blick auf die Lernbiografie Ihres Gegenübers?  </a:t>
            </a:r>
          </a:p>
          <a:p>
            <a:pPr marL="571500" indent="-342900">
              <a:buFont typeface="+mj-lt"/>
              <a:buAutoNum type="arabicPeriod"/>
            </a:pPr>
            <a:endParaRPr lang="de-DE" sz="14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2"/>
            </a:pPr>
            <a:r>
              <a:rPr lang="de-DE" sz="1400" dirty="0"/>
              <a:t>Inwiefern haben Ihnen Ihre persönlichen Bewegungserfahrungen beim Lösen der Aufgaben geholfen? </a:t>
            </a:r>
          </a:p>
          <a:p>
            <a:pPr marL="317500" lvl="0">
              <a:spcBef>
                <a:spcPts val="600"/>
              </a:spcBef>
            </a:pPr>
            <a:r>
              <a:rPr lang="de-DE" sz="1400" i="1" dirty="0" smtClean="0">
                <a:sym typeface="Wingdings" charset="2"/>
              </a:rPr>
              <a:t></a:t>
            </a:r>
            <a:r>
              <a:rPr lang="de-DE" sz="1400" i="1" dirty="0" smtClean="0"/>
              <a:t> </a:t>
            </a:r>
            <a:r>
              <a:rPr lang="de-DE" sz="1400" i="1" dirty="0"/>
              <a:t>Wie interpretieren Sie Ihre Erkenntnisse zur Fragestellung mit Blick auf die Lernbiografie Ihres Gegenübers?  </a:t>
            </a:r>
            <a:endParaRPr lang="de-DE" sz="1400" i="1" dirty="0">
              <a:latin typeface="Arial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364886" y="4394831"/>
            <a:ext cx="5527594" cy="523220"/>
          </a:xfrm>
          <a:prstGeom prst="rect">
            <a:avLst/>
          </a:prstGeom>
          <a:ln w="63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400" b="1" dirty="0" smtClean="0">
                <a:latin typeface="Verdana" charset="0"/>
                <a:ea typeface="Times New Roman" charset="0"/>
                <a:cs typeface="Times New Roman" charset="0"/>
              </a:rPr>
              <a:t>Auftrag: </a:t>
            </a:r>
            <a:r>
              <a:rPr lang="de-DE" sz="1400" dirty="0">
                <a:latin typeface="Verdana" charset="0"/>
                <a:ea typeface="Times New Roman" charset="0"/>
                <a:cs typeface="Times New Roman" charset="0"/>
              </a:rPr>
              <a:t>Halten </a:t>
            </a:r>
            <a:r>
              <a:rPr lang="de-DE" sz="1400">
                <a:latin typeface="Verdana" charset="0"/>
                <a:ea typeface="Times New Roman" charset="0"/>
                <a:cs typeface="Times New Roman" charset="0"/>
              </a:rPr>
              <a:t>Sie </a:t>
            </a:r>
            <a:r>
              <a:rPr lang="de-DE" sz="1400" smtClean="0">
                <a:latin typeface="Verdana" charset="0"/>
                <a:ea typeface="Times New Roman" charset="0"/>
                <a:cs typeface="Times New Roman" charset="0"/>
              </a:rPr>
              <a:t>je eine </a:t>
            </a:r>
            <a:r>
              <a:rPr lang="de-DE" sz="1400" dirty="0">
                <a:latin typeface="Verdana" charset="0"/>
                <a:ea typeface="Times New Roman" charset="0"/>
                <a:cs typeface="Times New Roman" charset="0"/>
              </a:rPr>
              <a:t>gemeinsame Erkenntnis aus der Diskussion auf einer Karte in „lauter Schrift“ fest! </a:t>
            </a:r>
            <a:endParaRPr lang="de-DE" sz="1400" dirty="0">
              <a:effectLst/>
              <a:latin typeface="Arial" charset="0"/>
              <a:ea typeface="Times New Roman" charset="0"/>
              <a:cs typeface="Times New Roman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831" y="29950600"/>
            <a:ext cx="7138987" cy="224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75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0" y="915566"/>
            <a:ext cx="8851526" cy="3888432"/>
          </a:xfrm>
        </p:spPr>
        <p:txBody>
          <a:bodyPr/>
          <a:lstStyle/>
          <a:p>
            <a:pPr marL="230188" indent="-222250">
              <a:spcAft>
                <a:spcPts val="600"/>
              </a:spcAft>
              <a:buClr>
                <a:schemeClr val="bg1"/>
              </a:buClr>
              <a:buSzPct val="115000"/>
            </a:pPr>
            <a:r>
              <a:rPr lang="de-DE" altLang="de-DE" sz="1600" b="1" dirty="0">
                <a:solidFill>
                  <a:schemeClr val="tx2"/>
                </a:solidFill>
                <a:latin typeface="Arial" charset="0"/>
              </a:rPr>
              <a:t>Thema: </a:t>
            </a:r>
            <a:r>
              <a:rPr lang="de-DE" altLang="de-DE" sz="1600" b="1" dirty="0" err="1" smtClean="0">
                <a:solidFill>
                  <a:schemeClr val="tx2"/>
                </a:solidFill>
                <a:latin typeface="Arial" charset="0"/>
              </a:rPr>
              <a:t>bewegunglesen.ch</a:t>
            </a:r>
            <a:r>
              <a:rPr lang="de-DE" altLang="de-DE" sz="1600" b="1" dirty="0" smtClean="0">
                <a:solidFill>
                  <a:schemeClr val="tx2"/>
                </a:solidFill>
                <a:latin typeface="Arial" charset="0"/>
              </a:rPr>
              <a:t> 1</a:t>
            </a:r>
            <a:endParaRPr lang="de-DE" altLang="de-DE" sz="1600" b="1" dirty="0">
              <a:solidFill>
                <a:schemeClr val="tx2"/>
              </a:solidFill>
              <a:latin typeface="Arial" charset="0"/>
            </a:endParaRPr>
          </a:p>
          <a:p>
            <a:pPr marL="230188" lvl="1" indent="-222250">
              <a:spcAft>
                <a:spcPts val="600"/>
              </a:spcAft>
              <a:buClr>
                <a:schemeClr val="bg1"/>
              </a:buClr>
              <a:buSzPct val="115000"/>
              <a:buFont typeface="Times" charset="0"/>
              <a:buChar char="•"/>
            </a:pPr>
            <a:r>
              <a:rPr lang="de-DE" altLang="de-DE" sz="1600" dirty="0" smtClean="0">
                <a:solidFill>
                  <a:schemeClr val="tx2"/>
                </a:solidFill>
                <a:latin typeface="Arial" charset="0"/>
              </a:rPr>
              <a:t>Bewegungsanalyse – was gibt der Lehrplan 21 vor? </a:t>
            </a:r>
          </a:p>
          <a:p>
            <a:pPr marL="230188" lvl="1" indent="-222250">
              <a:spcAft>
                <a:spcPts val="600"/>
              </a:spcAft>
              <a:buClr>
                <a:schemeClr val="bg1"/>
              </a:buClr>
              <a:buSzPct val="115000"/>
              <a:buFont typeface="Times" charset="0"/>
              <a:buChar char="•"/>
            </a:pPr>
            <a:r>
              <a:rPr lang="de-DE" altLang="de-DE" sz="1600" dirty="0">
                <a:solidFill>
                  <a:schemeClr val="tx2"/>
                </a:solidFill>
                <a:latin typeface="Arial" charset="0"/>
              </a:rPr>
              <a:t>Bewegungsanalyse – anhand des Pädagogischen </a:t>
            </a:r>
            <a:r>
              <a:rPr lang="de-DE" altLang="de-DE" sz="1600" dirty="0" smtClean="0">
                <a:solidFill>
                  <a:schemeClr val="tx2"/>
                </a:solidFill>
                <a:latin typeface="Arial" charset="0"/>
              </a:rPr>
              <a:t>Konzeptes</a:t>
            </a:r>
            <a:endParaRPr lang="de-DE" altLang="de-DE" sz="1600" dirty="0">
              <a:solidFill>
                <a:schemeClr val="tx2"/>
              </a:solidFill>
              <a:latin typeface="Arial" charset="0"/>
            </a:endParaRPr>
          </a:p>
          <a:p>
            <a:pPr marL="230188" lvl="1" indent="-222250">
              <a:spcAft>
                <a:spcPts val="600"/>
              </a:spcAft>
              <a:buClr>
                <a:schemeClr val="bg1"/>
              </a:buClr>
              <a:buSzPct val="115000"/>
              <a:buFont typeface="Times" charset="0"/>
              <a:buChar char="•"/>
            </a:pPr>
            <a:r>
              <a:rPr lang="de-DE" altLang="de-DE" sz="1600" dirty="0" smtClean="0">
                <a:solidFill>
                  <a:schemeClr val="tx2"/>
                </a:solidFill>
                <a:latin typeface="Arial" charset="0"/>
              </a:rPr>
              <a:t>Bewegungsanalyse – Aufgaben lösen mit </a:t>
            </a:r>
            <a:r>
              <a:rPr lang="de-DE" altLang="de-DE" sz="1600" dirty="0" err="1" smtClean="0">
                <a:solidFill>
                  <a:schemeClr val="tx2"/>
                </a:solidFill>
                <a:latin typeface="Arial" charset="0"/>
              </a:rPr>
              <a:t>bewegunglesen.ch</a:t>
            </a:r>
            <a:r>
              <a:rPr lang="de-DE" altLang="de-DE" sz="1600" dirty="0" smtClean="0">
                <a:solidFill>
                  <a:schemeClr val="tx2"/>
                </a:solidFill>
                <a:latin typeface="Arial" charset="0"/>
              </a:rPr>
              <a:t> </a:t>
            </a:r>
            <a:endParaRPr lang="de-DE" altLang="de-DE" sz="1600" dirty="0">
              <a:solidFill>
                <a:schemeClr val="tx2"/>
              </a:solidFill>
              <a:latin typeface="Arial" charset="0"/>
            </a:endParaRPr>
          </a:p>
          <a:p>
            <a:pPr marL="230188" lvl="1" indent="-222250">
              <a:spcAft>
                <a:spcPts val="600"/>
              </a:spcAft>
              <a:buClr>
                <a:schemeClr val="bg1"/>
              </a:buClr>
              <a:buSzPct val="115000"/>
              <a:buFont typeface="Times" charset="0"/>
              <a:buChar char="•"/>
            </a:pPr>
            <a:endParaRPr lang="de-DE" altLang="de-DE" sz="800" b="1" dirty="0" smtClean="0">
              <a:solidFill>
                <a:schemeClr val="tx2"/>
              </a:solidFill>
              <a:latin typeface="Arial" charset="0"/>
            </a:endParaRPr>
          </a:p>
          <a:p>
            <a:pPr>
              <a:spcAft>
                <a:spcPts val="600"/>
              </a:spcAft>
              <a:buClr>
                <a:schemeClr val="bg1"/>
              </a:buClr>
              <a:buSzPct val="115000"/>
            </a:pPr>
            <a:r>
              <a:rPr lang="de-DE" altLang="de-DE" sz="1600" b="1" dirty="0">
                <a:latin typeface="Arial" charset="0"/>
              </a:rPr>
              <a:t>Zentrale Inhalte</a:t>
            </a:r>
          </a:p>
          <a:p>
            <a:pPr marL="230188" lvl="1" indent="-222250">
              <a:spcAft>
                <a:spcPts val="600"/>
              </a:spcAft>
              <a:buClr>
                <a:schemeClr val="bg1"/>
              </a:buClr>
              <a:buSzPct val="115000"/>
              <a:buFont typeface="Times" charset="0"/>
              <a:buChar char="•"/>
            </a:pPr>
            <a:r>
              <a:rPr lang="de-CH" sz="1600" dirty="0">
                <a:solidFill>
                  <a:schemeClr val="tx2"/>
                </a:solidFill>
              </a:rPr>
              <a:t>Ich kenne die Bedeutung der Bewegungsanalyse für das Lernen von Bewegungsfertigkeiten</a:t>
            </a:r>
          </a:p>
          <a:p>
            <a:pPr marL="230188" lvl="1" indent="-222250">
              <a:spcAft>
                <a:spcPts val="600"/>
              </a:spcAft>
              <a:buClr>
                <a:schemeClr val="bg1"/>
              </a:buClr>
              <a:buSzPct val="115000"/>
              <a:buFont typeface="Times" charset="0"/>
              <a:buChar char="•"/>
            </a:pPr>
            <a:r>
              <a:rPr lang="de-CH" sz="1600" dirty="0">
                <a:solidFill>
                  <a:schemeClr val="tx2"/>
                </a:solidFill>
              </a:rPr>
              <a:t>Ich kann selbständig Beobachtungskriterien erarbeiten und aus “</a:t>
            </a:r>
            <a:r>
              <a:rPr lang="de-CH" sz="1600" dirty="0" err="1">
                <a:solidFill>
                  <a:schemeClr val="tx2"/>
                </a:solidFill>
              </a:rPr>
              <a:t>Istformen</a:t>
            </a:r>
            <a:r>
              <a:rPr lang="de-CH" sz="1600" dirty="0">
                <a:solidFill>
                  <a:schemeClr val="tx2"/>
                </a:solidFill>
              </a:rPr>
              <a:t>“ eine “</a:t>
            </a:r>
            <a:r>
              <a:rPr lang="de-CH" sz="1600" dirty="0" err="1">
                <a:solidFill>
                  <a:schemeClr val="tx2"/>
                </a:solidFill>
              </a:rPr>
              <a:t>Sollform</a:t>
            </a:r>
            <a:r>
              <a:rPr lang="de-CH" sz="1600" dirty="0">
                <a:solidFill>
                  <a:schemeClr val="tx2"/>
                </a:solidFill>
              </a:rPr>
              <a:t>“ für Bewegungen entwickeln</a:t>
            </a:r>
          </a:p>
          <a:p>
            <a:pPr marL="230188" lvl="1" indent="-222250">
              <a:spcAft>
                <a:spcPts val="600"/>
              </a:spcAft>
              <a:buClr>
                <a:schemeClr val="bg1"/>
              </a:buClr>
              <a:buSzPct val="115000"/>
              <a:buFont typeface="Times" charset="0"/>
              <a:buChar char="•"/>
            </a:pPr>
            <a:r>
              <a:rPr lang="de-CH" sz="1600" dirty="0">
                <a:solidFill>
                  <a:schemeClr val="tx2"/>
                </a:solidFill>
              </a:rPr>
              <a:t>Ich kann </a:t>
            </a:r>
            <a:r>
              <a:rPr lang="de-DE" sz="1600" dirty="0">
                <a:solidFill>
                  <a:schemeClr val="tx2"/>
                </a:solidFill>
              </a:rPr>
              <a:t>Bewegungsfertigkeiten </a:t>
            </a:r>
            <a:r>
              <a:rPr lang="de-DE" sz="1600" dirty="0" err="1">
                <a:solidFill>
                  <a:schemeClr val="tx2"/>
                </a:solidFill>
              </a:rPr>
              <a:t>kriteriengeleitet</a:t>
            </a:r>
            <a:r>
              <a:rPr lang="de-DE" sz="1600" dirty="0">
                <a:solidFill>
                  <a:schemeClr val="tx2"/>
                </a:solidFill>
              </a:rPr>
              <a:t> beobachten, wesentliche Bewegungsfehler beurteilen und lernwirksamen beraten </a:t>
            </a:r>
            <a:r>
              <a:rPr lang="de-CH" sz="1600" dirty="0">
                <a:solidFill>
                  <a:schemeClr val="tx2"/>
                </a:solidFill>
              </a:rPr>
              <a:t> 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/>
              <a:t>4</a:t>
            </a:fld>
            <a:endParaRPr lang="de-DE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3528" y="195486"/>
            <a:ext cx="7443093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altLang="de-DE" sz="1400" b="1" dirty="0">
                <a:solidFill>
                  <a:schemeClr val="tx2"/>
                </a:solidFill>
                <a:latin typeface="Arial" charset="0"/>
              </a:rPr>
              <a:t>GMB/B-KS-03 Fachdidaktik Sport 2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altLang="de-DE" sz="1400" b="1" dirty="0">
                <a:solidFill>
                  <a:schemeClr val="tx2"/>
                </a:solidFill>
                <a:latin typeface="Arial" charset="0"/>
              </a:rPr>
              <a:t>Veranstaltung </a:t>
            </a:r>
            <a:r>
              <a:rPr lang="de-DE" altLang="de-DE" sz="1400" b="1" dirty="0" smtClean="0">
                <a:solidFill>
                  <a:schemeClr val="tx2"/>
                </a:solidFill>
                <a:latin typeface="Arial" charset="0"/>
              </a:rPr>
              <a:t>6</a:t>
            </a:r>
            <a:endParaRPr lang="de-DE" altLang="de-DE" sz="14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15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Was gibt der Lehrplan vor?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/>
              <a:t>5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323850" y="2743473"/>
            <a:ext cx="39601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/>
              <a:t>Die </a:t>
            </a:r>
            <a:r>
              <a:rPr lang="de-DE" sz="1600" dirty="0"/>
              <a:t>E-Learning Plattform </a:t>
            </a:r>
            <a:r>
              <a:rPr lang="de-DE" sz="1600" dirty="0" err="1"/>
              <a:t>b</a:t>
            </a:r>
            <a:r>
              <a:rPr lang="de-DE" sz="1600" dirty="0" err="1" smtClean="0"/>
              <a:t>ewegunglesen.ch</a:t>
            </a:r>
            <a:r>
              <a:rPr lang="de-DE" sz="1600" dirty="0" smtClean="0"/>
              <a:t> </a:t>
            </a:r>
            <a:r>
              <a:rPr lang="de-DE" sz="1600" dirty="0"/>
              <a:t>bietet Studierenden, Dozierenden sowie sportunterrichtenden Lehrpersonen eine ausgezeichnete Möglichkeit Lehrplan 21 kompatibles Wissen und Können bzw. Kompetenzen im Fachbereich Bewegung und Sport zu trainieren. </a:t>
            </a:r>
          </a:p>
        </p:txBody>
      </p:sp>
      <p:pic>
        <p:nvPicPr>
          <p:cNvPr id="6" name="Bild 5" descr="Macintosh HD:Users:hensinger:Desktop:Bildschirmfoto 2015-06-02 um 14.28.1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85" y="1375428"/>
            <a:ext cx="4232299" cy="30685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/>
          <p:cNvSpPr/>
          <p:nvPr/>
        </p:nvSpPr>
        <p:spPr>
          <a:xfrm>
            <a:off x="4405385" y="452857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de-DE" sz="1200" b="1" dirty="0" smtClean="0">
                <a:solidFill>
                  <a:srgbClr val="4F81BD"/>
                </a:solidFill>
                <a:latin typeface="Arial" charset="0"/>
                <a:ea typeface="ＭＳ 明朝" charset="-128"/>
                <a:cs typeface="Times New Roman" charset="0"/>
              </a:rPr>
              <a:t>Abbildung: </a:t>
            </a:r>
            <a:r>
              <a:rPr lang="de-DE" sz="1200" b="1" dirty="0">
                <a:solidFill>
                  <a:srgbClr val="4F81BD"/>
                </a:solidFill>
                <a:latin typeface="Arial" charset="0"/>
                <a:ea typeface="ＭＳ 明朝" charset="-128"/>
                <a:cs typeface="Times New Roman" charset="0"/>
              </a:rPr>
              <a:t>Zyklus 1-3 Weit Springen, </a:t>
            </a:r>
            <a:r>
              <a:rPr lang="de-DE" sz="1200" b="1" dirty="0" err="1">
                <a:solidFill>
                  <a:srgbClr val="4F81BD"/>
                </a:solidFill>
                <a:latin typeface="Arial" charset="0"/>
                <a:ea typeface="ＭＳ 明朝" charset="-128"/>
                <a:cs typeface="Times New Roman" charset="0"/>
              </a:rPr>
              <a:t>lehrplan.ch</a:t>
            </a:r>
            <a:r>
              <a:rPr lang="de-DE" sz="1200" b="1" dirty="0">
                <a:solidFill>
                  <a:srgbClr val="4F81BD"/>
                </a:solidFill>
                <a:latin typeface="Arial" charset="0"/>
                <a:ea typeface="ＭＳ 明朝" charset="-128"/>
                <a:cs typeface="Times New Roman" charset="0"/>
              </a:rPr>
              <a:t>, 2015</a:t>
            </a:r>
            <a:endParaRPr lang="de-DE" sz="1200" b="1" dirty="0">
              <a:solidFill>
                <a:srgbClr val="4F81BD"/>
              </a:solidFill>
              <a:effectLst/>
              <a:latin typeface="Cambria" charset="0"/>
              <a:ea typeface="ＭＳ 明朝" charset="-128"/>
              <a:cs typeface="Times New Roman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23850" y="1309418"/>
            <a:ext cx="40327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de-DE" sz="1600" i="1" dirty="0" smtClean="0">
                <a:latin typeface="Arial" charset="0"/>
                <a:ea typeface="Times New Roman" charset="0"/>
                <a:cs typeface="Times New Roman" charset="0"/>
              </a:rPr>
              <a:t>„Die </a:t>
            </a:r>
            <a:r>
              <a:rPr lang="de-DE" sz="1600" i="1" dirty="0">
                <a:latin typeface="Arial" charset="0"/>
                <a:ea typeface="Times New Roman" charset="0"/>
                <a:cs typeface="Times New Roman" charset="0"/>
              </a:rPr>
              <a:t>Schülerinnen und Schüler können vielseitig weit und hoch springen. Sie </a:t>
            </a:r>
            <a:r>
              <a:rPr lang="de-DE" sz="1600" b="1" i="1" dirty="0">
                <a:latin typeface="Arial" charset="0"/>
                <a:ea typeface="Times New Roman" charset="0"/>
                <a:cs typeface="Times New Roman" charset="0"/>
              </a:rPr>
              <a:t>kennen die leistungsbestimmenden Merkmale </a:t>
            </a:r>
            <a:r>
              <a:rPr lang="de-DE" sz="1600" i="1" dirty="0">
                <a:latin typeface="Arial" charset="0"/>
                <a:ea typeface="Times New Roman" charset="0"/>
                <a:cs typeface="Times New Roman" charset="0"/>
              </a:rPr>
              <a:t>und können ihre Leistung realistisch einschätzen</a:t>
            </a:r>
            <a:r>
              <a:rPr lang="de-DE" sz="1600" i="1" dirty="0" smtClean="0">
                <a:latin typeface="Arial" charset="0"/>
                <a:ea typeface="Times New Roman" charset="0"/>
                <a:cs typeface="Times New Roman" charset="0"/>
              </a:rPr>
              <a:t>.“ </a:t>
            </a:r>
            <a:endParaRPr lang="de-DE" sz="1600" i="1" dirty="0">
              <a:effectLst/>
              <a:latin typeface="Cambria" charset="0"/>
              <a:ea typeface="ＭＳ 明朝" charset="-128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44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Bewegungsanalyse mit dem Päd. Konzept </a:t>
            </a:r>
            <a:endParaRPr lang="de-DE" altLang="de-DE" dirty="0"/>
          </a:p>
        </p:txBody>
      </p:sp>
      <p:sp>
        <p:nvSpPr>
          <p:cNvPr id="12290" name="Textfeld 12"/>
          <p:cNvSpPr txBox="1">
            <a:spLocks noChangeArrowheads="1"/>
          </p:cNvSpPr>
          <p:nvPr/>
        </p:nvSpPr>
        <p:spPr bwMode="auto">
          <a:xfrm>
            <a:off x="323850" y="1275606"/>
            <a:ext cx="813658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de-DE" altLang="de-DE" sz="1800" i="1" dirty="0">
                <a:solidFill>
                  <a:srgbClr val="4F5150"/>
                </a:solidFill>
                <a:latin typeface="Arial" charset="0"/>
              </a:rPr>
              <a:t>Bewegung lesen ist eine zentrale Fähigkeit für Lehrpersonen, die Sport unterrichten. Die Qualität dieser Fähigkeit zeigt sich in der Umsetzung des sportpädagogischen Konzeptes. </a:t>
            </a:r>
            <a:endParaRPr lang="de-DE" altLang="de-DE" sz="1800" i="1" dirty="0" smtClean="0">
              <a:solidFill>
                <a:srgbClr val="4F5150"/>
              </a:solidFill>
              <a:latin typeface="Arial" charset="0"/>
            </a:endParaRPr>
          </a:p>
          <a:p>
            <a:endParaRPr lang="de-DE" altLang="de-DE" sz="1800" i="1" dirty="0">
              <a:solidFill>
                <a:srgbClr val="4F5150"/>
              </a:solidFill>
              <a:latin typeface="Arial" charset="0"/>
            </a:endParaRPr>
          </a:p>
          <a:p>
            <a:r>
              <a:rPr lang="de-DE" altLang="de-DE" sz="1800" i="1" dirty="0" smtClean="0">
                <a:solidFill>
                  <a:srgbClr val="4F5150"/>
                </a:solidFill>
                <a:latin typeface="Arial" charset="0"/>
              </a:rPr>
              <a:t>Mit </a:t>
            </a:r>
            <a:r>
              <a:rPr lang="de-DE" altLang="de-DE" sz="1800" i="1" dirty="0">
                <a:solidFill>
                  <a:srgbClr val="4F5150"/>
                </a:solidFill>
                <a:latin typeface="Arial" charset="0"/>
              </a:rPr>
              <a:t>den „Aufgaben“ auf </a:t>
            </a:r>
            <a:r>
              <a:rPr lang="de-DE" altLang="de-DE" sz="1800" i="1" dirty="0" err="1">
                <a:solidFill>
                  <a:srgbClr val="4F5150"/>
                </a:solidFill>
                <a:latin typeface="Arial" charset="0"/>
              </a:rPr>
              <a:t>bewegunglesen.ch</a:t>
            </a:r>
            <a:r>
              <a:rPr lang="de-DE" altLang="de-DE" sz="1800" i="1" dirty="0">
                <a:solidFill>
                  <a:srgbClr val="4F5150"/>
                </a:solidFill>
                <a:latin typeface="Arial" charset="0"/>
              </a:rPr>
              <a:t> ist ein effizientes Erlernen dieser Fähigkeit möglich.  </a:t>
            </a:r>
          </a:p>
        </p:txBody>
      </p:sp>
      <p:pic>
        <p:nvPicPr>
          <p:cNvPr id="12291" name="Grafik 2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" t="5275" r="2016" b="2898"/>
          <a:stretch>
            <a:fillRect/>
          </a:stretch>
        </p:blipFill>
        <p:spPr>
          <a:xfrm>
            <a:off x="539552" y="3120090"/>
            <a:ext cx="3744416" cy="1796722"/>
          </a:xfrm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831" y="29950600"/>
            <a:ext cx="7138987" cy="224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231" y="30103000"/>
            <a:ext cx="7138987" cy="224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631" y="30255400"/>
            <a:ext cx="7138987" cy="224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031" y="30407800"/>
            <a:ext cx="7138987" cy="224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431" y="30560200"/>
            <a:ext cx="7138987" cy="224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91830"/>
            <a:ext cx="4216863" cy="132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2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feld 12"/>
          <p:cNvSpPr txBox="1">
            <a:spLocks noChangeArrowheads="1"/>
          </p:cNvSpPr>
          <p:nvPr/>
        </p:nvSpPr>
        <p:spPr bwMode="auto">
          <a:xfrm>
            <a:off x="1763912" y="1168004"/>
            <a:ext cx="6101953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de-DE" altLang="de-DE" sz="1350" i="1">
              <a:solidFill>
                <a:srgbClr val="4F5150"/>
              </a:solidFill>
              <a:latin typeface="Arial" charset="0"/>
            </a:endParaRPr>
          </a:p>
          <a:p>
            <a:endParaRPr lang="de-DE" altLang="de-DE" sz="1350" i="1">
              <a:solidFill>
                <a:srgbClr val="4F5150"/>
              </a:solidFill>
              <a:latin typeface="Arial" charset="0"/>
            </a:endParaRPr>
          </a:p>
          <a:p>
            <a:endParaRPr lang="de-DE" altLang="de-DE" sz="1350" i="1">
              <a:solidFill>
                <a:srgbClr val="4F5150"/>
              </a:solidFill>
              <a:latin typeface="Arial" charset="0"/>
            </a:endParaRPr>
          </a:p>
          <a:p>
            <a:endParaRPr lang="de-DE" altLang="de-DE" sz="1350" i="1">
              <a:solidFill>
                <a:srgbClr val="4F5150"/>
              </a:solidFill>
              <a:latin typeface="Arial" charset="0"/>
            </a:endParaRPr>
          </a:p>
          <a:p>
            <a:endParaRPr lang="de-DE" altLang="de-DE" sz="1350" i="1">
              <a:solidFill>
                <a:srgbClr val="4F5150"/>
              </a:solidFill>
              <a:latin typeface="Arial" charset="0"/>
            </a:endParaRPr>
          </a:p>
        </p:txBody>
      </p:sp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323849" y="2266970"/>
            <a:ext cx="83526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de-CH" altLang="de-DE" sz="1600" b="1" dirty="0">
                <a:solidFill>
                  <a:srgbClr val="E4792A"/>
                </a:solidFill>
                <a:latin typeface="Arial" charset="0"/>
              </a:rPr>
              <a:t>Beobachten:</a:t>
            </a:r>
            <a:r>
              <a:rPr lang="de-CH" altLang="de-DE" sz="1600" dirty="0">
                <a:solidFill>
                  <a:srgbClr val="E4792A"/>
                </a:solidFill>
                <a:latin typeface="Arial" charset="0"/>
              </a:rPr>
              <a:t> </a:t>
            </a:r>
            <a:r>
              <a:rPr lang="de-CH" altLang="de-DE" sz="1600" dirty="0" smtClean="0">
                <a:solidFill>
                  <a:srgbClr val="E4792A"/>
                </a:solidFill>
                <a:latin typeface="Arial" charset="0"/>
              </a:rPr>
              <a:t>	</a:t>
            </a:r>
            <a:r>
              <a:rPr lang="de-CH" altLang="de-DE" sz="1600" dirty="0" smtClean="0">
                <a:solidFill>
                  <a:srgbClr val="4F5150"/>
                </a:solidFill>
                <a:latin typeface="Arial" charset="0"/>
              </a:rPr>
              <a:t>Bewegungsausführungen </a:t>
            </a:r>
            <a:r>
              <a:rPr lang="de-CH" altLang="de-DE" sz="1600" i="1" dirty="0">
                <a:solidFill>
                  <a:srgbClr val="4F5150"/>
                </a:solidFill>
                <a:latin typeface="Arial" charset="0"/>
              </a:rPr>
              <a:t>sehen</a:t>
            </a:r>
            <a:r>
              <a:rPr lang="de-CH" altLang="de-DE" sz="1600" dirty="0">
                <a:solidFill>
                  <a:srgbClr val="4F5150"/>
                </a:solidFill>
                <a:latin typeface="Arial" charset="0"/>
              </a:rPr>
              <a:t> und </a:t>
            </a:r>
            <a:r>
              <a:rPr lang="de-CH" altLang="de-DE" sz="1600" b="1" dirty="0">
                <a:solidFill>
                  <a:srgbClr val="4F5150"/>
                </a:solidFill>
                <a:latin typeface="Arial" charset="0"/>
              </a:rPr>
              <a:t>erfahrungsgeleitet </a:t>
            </a:r>
            <a:r>
              <a:rPr lang="de-CH" altLang="de-DE" sz="1600" b="1" dirty="0" smtClean="0">
                <a:solidFill>
                  <a:srgbClr val="4F5150"/>
                </a:solidFill>
                <a:latin typeface="Arial" charset="0"/>
              </a:rPr>
              <a:t>beobachten</a:t>
            </a:r>
            <a:endParaRPr lang="de-CH" altLang="de-DE" sz="1600" b="1" dirty="0">
              <a:solidFill>
                <a:srgbClr val="4F5150"/>
              </a:solidFill>
              <a:latin typeface="Arial" charset="0"/>
            </a:endParaRPr>
          </a:p>
          <a:p>
            <a:r>
              <a:rPr lang="de-CH" altLang="de-DE" sz="1600" b="1" dirty="0">
                <a:solidFill>
                  <a:srgbClr val="E4792A"/>
                </a:solidFill>
                <a:latin typeface="Arial" charset="0"/>
              </a:rPr>
              <a:t>Beurteilen:</a:t>
            </a:r>
            <a:r>
              <a:rPr lang="de-CH" altLang="de-DE" sz="1600" dirty="0">
                <a:solidFill>
                  <a:srgbClr val="E4792A"/>
                </a:solidFill>
                <a:latin typeface="Arial" charset="0"/>
              </a:rPr>
              <a:t> </a:t>
            </a:r>
            <a:r>
              <a:rPr lang="de-CH" altLang="de-DE" sz="1600" dirty="0">
                <a:solidFill>
                  <a:srgbClr val="4F5150"/>
                </a:solidFill>
                <a:latin typeface="Arial" charset="0"/>
              </a:rPr>
              <a:t>	Bewegungsfehler </a:t>
            </a:r>
            <a:r>
              <a:rPr lang="de-CH" altLang="de-DE" sz="1600" i="1" dirty="0">
                <a:solidFill>
                  <a:srgbClr val="4F5150"/>
                </a:solidFill>
                <a:latin typeface="Arial" charset="0"/>
              </a:rPr>
              <a:t>erkennen</a:t>
            </a:r>
            <a:r>
              <a:rPr lang="de-CH" altLang="de-DE" sz="1600" dirty="0">
                <a:solidFill>
                  <a:srgbClr val="4F5150"/>
                </a:solidFill>
                <a:latin typeface="Arial" charset="0"/>
              </a:rPr>
              <a:t> und </a:t>
            </a:r>
            <a:r>
              <a:rPr lang="de-CH" altLang="de-DE" sz="1600" b="1" i="1" dirty="0" err="1">
                <a:solidFill>
                  <a:srgbClr val="4F5150"/>
                </a:solidFill>
                <a:latin typeface="Arial" charset="0"/>
              </a:rPr>
              <a:t>kriteriengeleitet</a:t>
            </a:r>
            <a:r>
              <a:rPr lang="de-CH" altLang="de-DE" sz="1600" b="1" dirty="0">
                <a:solidFill>
                  <a:srgbClr val="4F5150"/>
                </a:solidFill>
                <a:latin typeface="Arial" charset="0"/>
              </a:rPr>
              <a:t> </a:t>
            </a:r>
            <a:r>
              <a:rPr lang="de-CH" altLang="de-DE" sz="1600" b="1" dirty="0" smtClean="0">
                <a:solidFill>
                  <a:srgbClr val="4F5150"/>
                </a:solidFill>
                <a:latin typeface="Arial" charset="0"/>
              </a:rPr>
              <a:t>beurteilen</a:t>
            </a:r>
            <a:endParaRPr lang="de-CH" altLang="de-DE" sz="1600" b="1" dirty="0">
              <a:solidFill>
                <a:srgbClr val="4F5150"/>
              </a:solidFill>
              <a:latin typeface="Arial" charset="0"/>
            </a:endParaRPr>
          </a:p>
          <a:p>
            <a:r>
              <a:rPr lang="de-CH" altLang="de-DE" sz="1600" b="1" dirty="0">
                <a:solidFill>
                  <a:srgbClr val="E4792A"/>
                </a:solidFill>
                <a:latin typeface="Arial" charset="0"/>
              </a:rPr>
              <a:t>Beraten:</a:t>
            </a:r>
            <a:r>
              <a:rPr lang="de-CH" altLang="de-DE" sz="1600" dirty="0">
                <a:solidFill>
                  <a:srgbClr val="4F5150"/>
                </a:solidFill>
                <a:latin typeface="Arial" charset="0"/>
              </a:rPr>
              <a:t>	</a:t>
            </a:r>
            <a:r>
              <a:rPr lang="de-CH" altLang="de-DE" sz="1600" dirty="0" smtClean="0">
                <a:solidFill>
                  <a:srgbClr val="4F5150"/>
                </a:solidFill>
                <a:latin typeface="Arial" charset="0"/>
              </a:rPr>
              <a:t>	Bewegungsausführungen </a:t>
            </a:r>
            <a:r>
              <a:rPr lang="de-CH" altLang="de-DE" sz="1600" i="1" dirty="0">
                <a:solidFill>
                  <a:srgbClr val="4F5150"/>
                </a:solidFill>
                <a:latin typeface="Arial" charset="0"/>
              </a:rPr>
              <a:t>verstehen</a:t>
            </a:r>
            <a:r>
              <a:rPr lang="de-CH" altLang="de-DE" sz="1600" dirty="0">
                <a:solidFill>
                  <a:srgbClr val="4F5150"/>
                </a:solidFill>
                <a:latin typeface="Arial" charset="0"/>
              </a:rPr>
              <a:t> und </a:t>
            </a:r>
            <a:r>
              <a:rPr lang="de-CH" altLang="de-DE" sz="1600" b="1" i="1" dirty="0" err="1">
                <a:solidFill>
                  <a:srgbClr val="4F5150"/>
                </a:solidFill>
                <a:latin typeface="Arial" charset="0"/>
              </a:rPr>
              <a:t>kriteriengeleitet</a:t>
            </a:r>
            <a:r>
              <a:rPr lang="de-CH" altLang="de-DE" sz="1600" b="1" dirty="0">
                <a:solidFill>
                  <a:srgbClr val="4F5150"/>
                </a:solidFill>
                <a:latin typeface="Arial" charset="0"/>
              </a:rPr>
              <a:t> </a:t>
            </a:r>
            <a:r>
              <a:rPr lang="de-CH" altLang="de-DE" sz="1600" b="1" dirty="0" smtClean="0">
                <a:solidFill>
                  <a:srgbClr val="4F5150"/>
                </a:solidFill>
                <a:latin typeface="Arial" charset="0"/>
              </a:rPr>
              <a:t>beraten</a:t>
            </a:r>
            <a:endParaRPr lang="de-DE" altLang="de-DE" sz="1600" b="1" dirty="0">
              <a:solidFill>
                <a:srgbClr val="4F5150"/>
              </a:solidFill>
              <a:latin typeface="Arial" charset="0"/>
            </a:endParaRPr>
          </a:p>
        </p:txBody>
      </p:sp>
      <p:sp>
        <p:nvSpPr>
          <p:cNvPr id="13316" name="Rechteck 3"/>
          <p:cNvSpPr>
            <a:spLocks noChangeArrowheads="1"/>
          </p:cNvSpPr>
          <p:nvPr/>
        </p:nvSpPr>
        <p:spPr bwMode="auto">
          <a:xfrm>
            <a:off x="323850" y="1241815"/>
            <a:ext cx="83526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de-CH" altLang="de-DE" sz="1600" b="1" i="1" dirty="0">
                <a:solidFill>
                  <a:srgbClr val="4F5150"/>
                </a:solidFill>
                <a:latin typeface="Arial" charset="0"/>
              </a:rPr>
              <a:t>Bewegung lesen</a:t>
            </a:r>
            <a:r>
              <a:rPr lang="de-CH" altLang="de-DE" sz="1600" dirty="0">
                <a:solidFill>
                  <a:srgbClr val="4F5150"/>
                </a:solidFill>
                <a:latin typeface="Arial" charset="0"/>
              </a:rPr>
              <a:t> heisst, Bewegungsfertigkeiten auf ihre </a:t>
            </a:r>
            <a:r>
              <a:rPr lang="de-CH" altLang="de-DE" sz="1600" b="1" i="1" dirty="0">
                <a:solidFill>
                  <a:srgbClr val="4F5150"/>
                </a:solidFill>
                <a:latin typeface="Arial" charset="0"/>
              </a:rPr>
              <a:t>Kernbewegungen</a:t>
            </a:r>
            <a:r>
              <a:rPr lang="de-CH" altLang="de-DE" sz="1600" dirty="0">
                <a:solidFill>
                  <a:srgbClr val="4F5150"/>
                </a:solidFill>
                <a:latin typeface="Arial" charset="0"/>
              </a:rPr>
              <a:t> und </a:t>
            </a:r>
            <a:r>
              <a:rPr lang="de-CH" altLang="de-DE" sz="1600" b="1" i="1" dirty="0">
                <a:solidFill>
                  <a:srgbClr val="4F5150"/>
                </a:solidFill>
                <a:latin typeface="Arial" charset="0"/>
              </a:rPr>
              <a:t>Kernpositionen</a:t>
            </a:r>
            <a:r>
              <a:rPr lang="de-CH" altLang="de-DE" sz="1600" dirty="0">
                <a:solidFill>
                  <a:srgbClr val="4F5150"/>
                </a:solidFill>
                <a:latin typeface="Arial" charset="0"/>
              </a:rPr>
              <a:t> zu überprüfen, beziehungsweise zu analysieren. Dabei sind beim </a:t>
            </a:r>
            <a:r>
              <a:rPr lang="de-CH" altLang="de-DE" sz="1600" i="1" dirty="0">
                <a:solidFill>
                  <a:srgbClr val="4F5150"/>
                </a:solidFill>
                <a:latin typeface="Arial" charset="0"/>
              </a:rPr>
              <a:t>Bewegung lesen</a:t>
            </a:r>
            <a:r>
              <a:rPr lang="de-CH" altLang="de-DE" sz="1600" dirty="0">
                <a:solidFill>
                  <a:srgbClr val="4F5150"/>
                </a:solidFill>
                <a:latin typeface="Arial" charset="0"/>
              </a:rPr>
              <a:t> folgende Teilaufgaben (Funktionsweisen) zu beachten:</a:t>
            </a:r>
            <a:endParaRPr lang="de-DE" altLang="de-DE" sz="1600" dirty="0">
              <a:solidFill>
                <a:srgbClr val="4F5150"/>
              </a:solidFill>
              <a:latin typeface="Arial" charset="0"/>
            </a:endParaRPr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323849" y="3435846"/>
            <a:ext cx="856862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de-CH" altLang="de-DE" sz="1600" b="1" i="1" dirty="0">
                <a:solidFill>
                  <a:srgbClr val="4F5150"/>
                </a:solidFill>
                <a:latin typeface="Arial" charset="0"/>
              </a:rPr>
              <a:t>Die entscheidenden Fragen zu den Teilaufgaben lauten: </a:t>
            </a:r>
            <a:endParaRPr lang="de-DE" altLang="de-DE" sz="1600" i="1" dirty="0">
              <a:solidFill>
                <a:srgbClr val="4F5150"/>
              </a:solidFill>
              <a:latin typeface="Arial" charset="0"/>
            </a:endParaRPr>
          </a:p>
          <a:p>
            <a:r>
              <a:rPr lang="de-CH" altLang="de-DE" sz="1600" dirty="0">
                <a:solidFill>
                  <a:srgbClr val="4F5150"/>
                </a:solidFill>
                <a:latin typeface="Arial" charset="0"/>
              </a:rPr>
              <a:t> </a:t>
            </a:r>
            <a:endParaRPr lang="de-DE" altLang="de-DE" sz="1600" dirty="0">
              <a:solidFill>
                <a:srgbClr val="4F5150"/>
              </a:solidFill>
              <a:latin typeface="Arial" charset="0"/>
            </a:endParaRPr>
          </a:p>
          <a:p>
            <a:r>
              <a:rPr lang="de-CH" altLang="de-DE" sz="1600" b="1" dirty="0">
                <a:solidFill>
                  <a:srgbClr val="E4792A"/>
                </a:solidFill>
                <a:latin typeface="Arial" charset="0"/>
              </a:rPr>
              <a:t>Beobachten:</a:t>
            </a:r>
            <a:r>
              <a:rPr lang="de-CH" altLang="de-DE" sz="1600" dirty="0">
                <a:solidFill>
                  <a:srgbClr val="4F5150"/>
                </a:solidFill>
                <a:latin typeface="Arial" charset="0"/>
              </a:rPr>
              <a:t> 	Welches sind die </a:t>
            </a:r>
            <a:r>
              <a:rPr lang="de-CH" altLang="de-DE" sz="1600" i="1" dirty="0">
                <a:solidFill>
                  <a:srgbClr val="4F5150"/>
                </a:solidFill>
                <a:latin typeface="Arial" charset="0"/>
              </a:rPr>
              <a:t>wesentlichen</a:t>
            </a:r>
            <a:r>
              <a:rPr lang="de-CH" altLang="de-DE" sz="1600" dirty="0">
                <a:solidFill>
                  <a:srgbClr val="4F5150"/>
                </a:solidFill>
                <a:latin typeface="Arial" charset="0"/>
              </a:rPr>
              <a:t> Beobachtungspunkte?</a:t>
            </a:r>
            <a:endParaRPr lang="de-DE" altLang="de-DE" sz="1600" dirty="0">
              <a:solidFill>
                <a:srgbClr val="4F5150"/>
              </a:solidFill>
              <a:latin typeface="Arial" charset="0"/>
            </a:endParaRPr>
          </a:p>
          <a:p>
            <a:r>
              <a:rPr lang="de-CH" altLang="de-DE" sz="1600" b="1" dirty="0">
                <a:solidFill>
                  <a:srgbClr val="E4792A"/>
                </a:solidFill>
                <a:latin typeface="Arial" charset="0"/>
              </a:rPr>
              <a:t>Beurteilen:</a:t>
            </a:r>
            <a:r>
              <a:rPr lang="de-CH" altLang="de-DE" sz="1600" dirty="0">
                <a:solidFill>
                  <a:srgbClr val="E4792A"/>
                </a:solidFill>
                <a:latin typeface="Arial" charset="0"/>
              </a:rPr>
              <a:t> </a:t>
            </a:r>
            <a:r>
              <a:rPr lang="de-CH" altLang="de-DE" sz="1600" dirty="0">
                <a:solidFill>
                  <a:srgbClr val="4F5150"/>
                </a:solidFill>
                <a:latin typeface="Arial" charset="0"/>
              </a:rPr>
              <a:t>	Welches sind die </a:t>
            </a:r>
            <a:r>
              <a:rPr lang="de-CH" altLang="de-DE" sz="1600" i="1" dirty="0">
                <a:solidFill>
                  <a:srgbClr val="4F5150"/>
                </a:solidFill>
                <a:latin typeface="Arial" charset="0"/>
              </a:rPr>
              <a:t>relevanten</a:t>
            </a:r>
            <a:r>
              <a:rPr lang="de-CH" altLang="de-DE" sz="1600" dirty="0">
                <a:solidFill>
                  <a:srgbClr val="4F5150"/>
                </a:solidFill>
                <a:latin typeface="Arial" charset="0"/>
              </a:rPr>
              <a:t> Bewegungsfehler?</a:t>
            </a:r>
            <a:endParaRPr lang="de-DE" altLang="de-DE" sz="1600" dirty="0">
              <a:solidFill>
                <a:srgbClr val="4F5150"/>
              </a:solidFill>
              <a:latin typeface="Arial" charset="0"/>
            </a:endParaRPr>
          </a:p>
          <a:p>
            <a:r>
              <a:rPr lang="de-CH" altLang="de-DE" sz="1600" b="1" dirty="0">
                <a:solidFill>
                  <a:srgbClr val="E4792A"/>
                </a:solidFill>
                <a:latin typeface="Arial" charset="0"/>
              </a:rPr>
              <a:t>Beraten:</a:t>
            </a:r>
            <a:r>
              <a:rPr lang="de-CH" altLang="de-DE" sz="1600" dirty="0">
                <a:solidFill>
                  <a:srgbClr val="4F5150"/>
                </a:solidFill>
                <a:latin typeface="Arial" charset="0"/>
              </a:rPr>
              <a:t>	</a:t>
            </a:r>
            <a:r>
              <a:rPr lang="de-CH" altLang="de-DE" sz="1600" dirty="0" smtClean="0">
                <a:solidFill>
                  <a:srgbClr val="4F5150"/>
                </a:solidFill>
                <a:latin typeface="Arial" charset="0"/>
              </a:rPr>
              <a:t>	Welches </a:t>
            </a:r>
            <a:r>
              <a:rPr lang="de-CH" altLang="de-DE" sz="1600" dirty="0">
                <a:solidFill>
                  <a:srgbClr val="4F5150"/>
                </a:solidFill>
                <a:latin typeface="Arial" charset="0"/>
              </a:rPr>
              <a:t>sind die </a:t>
            </a:r>
            <a:r>
              <a:rPr lang="de-CH" altLang="de-DE" sz="1600" i="1" dirty="0">
                <a:solidFill>
                  <a:srgbClr val="4F5150"/>
                </a:solidFill>
                <a:latin typeface="Arial" charset="0"/>
              </a:rPr>
              <a:t>lernwirksamen</a:t>
            </a:r>
            <a:r>
              <a:rPr lang="de-CH" altLang="de-DE" sz="1600" dirty="0">
                <a:solidFill>
                  <a:srgbClr val="4F5150"/>
                </a:solidFill>
                <a:latin typeface="Arial" charset="0"/>
              </a:rPr>
              <a:t> Rückmeldungen? </a:t>
            </a:r>
            <a:endParaRPr lang="de-DE" altLang="de-DE" sz="1600" dirty="0">
              <a:solidFill>
                <a:srgbClr val="4F5150"/>
              </a:solidFill>
              <a:latin typeface="Arial" charset="0"/>
            </a:endParaRPr>
          </a:p>
        </p:txBody>
      </p:sp>
      <p:sp>
        <p:nvSpPr>
          <p:cNvPr id="8" name="Titel 11"/>
          <p:cNvSpPr>
            <a:spLocks noGrp="1"/>
          </p:cNvSpPr>
          <p:nvPr>
            <p:ph type="title"/>
          </p:nvPr>
        </p:nvSpPr>
        <p:spPr>
          <a:xfrm>
            <a:off x="323850" y="297018"/>
            <a:ext cx="7272486" cy="594000"/>
          </a:xfrm>
        </p:spPr>
        <p:txBody>
          <a:bodyPr/>
          <a:lstStyle/>
          <a:p>
            <a:r>
              <a:rPr lang="de-DE" altLang="de-DE" dirty="0" smtClean="0"/>
              <a:t>Bewegungsanalyse mit dem Päd. Konzept 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81434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Stationenblatt</a:t>
            </a:r>
            <a:r>
              <a:rPr lang="de-DE" dirty="0" smtClean="0"/>
              <a:t> – Beispiel Grätschsprung 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46" y="1419622"/>
            <a:ext cx="4104134" cy="3212799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/>
              <a:t>8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27" y="1282700"/>
            <a:ext cx="3993079" cy="360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0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 smtClean="0"/>
              <a:t>Bewegungsanalyse </a:t>
            </a:r>
            <a:r>
              <a:rPr lang="de-DE" altLang="de-DE" dirty="0">
                <a:solidFill>
                  <a:schemeClr val="tx1"/>
                </a:solidFill>
                <a:latin typeface="Arial" charset="0"/>
              </a:rPr>
              <a:t>–</a:t>
            </a:r>
            <a:r>
              <a:rPr lang="de-DE" altLang="de-DE" dirty="0" smtClean="0"/>
              <a:t> Grundsätze </a:t>
            </a:r>
            <a:r>
              <a:rPr lang="de-DE" altLang="de-DE" dirty="0"/>
              <a:t>/ </a:t>
            </a:r>
            <a:r>
              <a:rPr lang="de-DE" altLang="de-DE" dirty="0" smtClean="0"/>
              <a:t>Anwendungstipps</a:t>
            </a:r>
            <a:endParaRPr lang="de-DE" alt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545917"/>
              </p:ext>
            </p:extLst>
          </p:nvPr>
        </p:nvGraphicFramePr>
        <p:xfrm>
          <a:off x="323850" y="1203598"/>
          <a:ext cx="2447950" cy="3712465"/>
        </p:xfrm>
        <a:graphic>
          <a:graphicData uri="http://schemas.openxmlformats.org/drawingml/2006/table">
            <a:tbl>
              <a:tblPr/>
              <a:tblGrid>
                <a:gridCol w="2447950"/>
              </a:tblGrid>
              <a:tr h="278591">
                <a:tc>
                  <a:txBody>
                    <a:bodyPr/>
                    <a:lstStyle>
                      <a:lvl1pPr defTabSz="457200">
                        <a:lnSpc>
                          <a:spcPct val="110000"/>
                        </a:lnSpc>
                        <a:buClr>
                          <a:srgbClr val="66B041"/>
                        </a:buClr>
                        <a:buSzPct val="105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Beobachten </a:t>
                      </a:r>
                    </a:p>
                  </a:txBody>
                  <a:tcPr marL="68555" marR="68555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7D24"/>
                    </a:solidFill>
                  </a:tcPr>
                </a:tc>
              </a:tr>
              <a:tr h="434554">
                <a:tc>
                  <a:txBody>
                    <a:bodyPr/>
                    <a:lstStyle>
                      <a:lvl1pPr marL="285750" indent="-285750" defTabSz="457200">
                        <a:lnSpc>
                          <a:spcPct val="110000"/>
                        </a:lnSpc>
                        <a:buClr>
                          <a:srgbClr val="66B041"/>
                        </a:buClr>
                        <a:buSzPct val="105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Erfahrungsgeleites Wahrnehmen </a:t>
                      </a:r>
                    </a:p>
                  </a:txBody>
                  <a:tcPr marL="68555" marR="68555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434554">
                <a:tc>
                  <a:txBody>
                    <a:bodyPr/>
                    <a:lstStyle>
                      <a:lvl1pPr marL="285750" indent="-285750" defTabSz="457200">
                        <a:lnSpc>
                          <a:spcPct val="110000"/>
                        </a:lnSpc>
                        <a:buClr>
                          <a:srgbClr val="66B041"/>
                        </a:buClr>
                        <a:buSzPct val="105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-CH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gezieltes Daten-Sammeln </a:t>
                      </a:r>
                    </a:p>
                  </a:txBody>
                  <a:tcPr marL="68555" marR="68555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434554">
                <a:tc>
                  <a:txBody>
                    <a:bodyPr/>
                    <a:lstStyle>
                      <a:lvl1pPr marL="285750" indent="-285750" defTabSz="457200">
                        <a:lnSpc>
                          <a:spcPct val="110000"/>
                        </a:lnSpc>
                        <a:buClr>
                          <a:srgbClr val="66B041"/>
                        </a:buClr>
                        <a:buSzPct val="105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-CH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Augenmerk auf Bewegungsablauf </a:t>
                      </a:r>
                      <a:endParaRPr kumimoji="0" lang="de-DE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55" marR="68555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617207">
                <a:tc>
                  <a:txBody>
                    <a:bodyPr/>
                    <a:lstStyle>
                      <a:lvl1pPr marL="285750" indent="-285750" defTabSz="457200">
                        <a:lnSpc>
                          <a:spcPct val="110000"/>
                        </a:lnSpc>
                        <a:buClr>
                          <a:srgbClr val="66B041"/>
                        </a:buClr>
                        <a:buSzPct val="105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-CH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Bewegungsverhalten möglichst umfassend wahrnehmen </a:t>
                      </a:r>
                    </a:p>
                  </a:txBody>
                  <a:tcPr marL="68555" marR="68555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617207">
                <a:tc>
                  <a:txBody>
                    <a:bodyPr/>
                    <a:lstStyle>
                      <a:lvl1pPr marL="285750" indent="-285750" defTabSz="457200">
                        <a:lnSpc>
                          <a:spcPct val="110000"/>
                        </a:lnSpc>
                        <a:buClr>
                          <a:srgbClr val="66B041"/>
                        </a:buClr>
                        <a:buSzPct val="105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Eigenes Bewegungsverständis einfliessen lassen </a:t>
                      </a:r>
                    </a:p>
                  </a:txBody>
                  <a:tcPr marL="68555" marR="68555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617207">
                <a:tc>
                  <a:txBody>
                    <a:bodyPr/>
                    <a:lstStyle>
                      <a:lvl1pPr marL="285750" indent="-285750" defTabSz="457200">
                        <a:lnSpc>
                          <a:spcPct val="110000"/>
                        </a:lnSpc>
                        <a:buClr>
                          <a:srgbClr val="66B041"/>
                        </a:buClr>
                        <a:buSzPct val="105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Ausbildungsstand in die Beobachtungen einfliessen lassen</a:t>
                      </a:r>
                    </a:p>
                  </a:txBody>
                  <a:tcPr marL="68555" marR="68555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78591">
                <a:tc>
                  <a:txBody>
                    <a:bodyPr/>
                    <a:lstStyle>
                      <a:lvl1pPr marL="285750" indent="-285750" defTabSz="457200">
                        <a:lnSpc>
                          <a:spcPct val="110000"/>
                        </a:lnSpc>
                        <a:buClr>
                          <a:srgbClr val="66B041"/>
                        </a:buClr>
                        <a:buSzPct val="105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usw.</a:t>
                      </a:r>
                    </a:p>
                  </a:txBody>
                  <a:tcPr marL="68555" marR="68555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644001"/>
              </p:ext>
            </p:extLst>
          </p:nvPr>
        </p:nvGraphicFramePr>
        <p:xfrm>
          <a:off x="3163465" y="1203598"/>
          <a:ext cx="2457029" cy="3026571"/>
        </p:xfrm>
        <a:graphic>
          <a:graphicData uri="http://schemas.openxmlformats.org/drawingml/2006/table">
            <a:tbl>
              <a:tblPr/>
              <a:tblGrid>
                <a:gridCol w="2457029"/>
              </a:tblGrid>
              <a:tr h="278630">
                <a:tc>
                  <a:txBody>
                    <a:bodyPr/>
                    <a:lstStyle>
                      <a:lvl1pPr defTabSz="457200">
                        <a:lnSpc>
                          <a:spcPct val="110000"/>
                        </a:lnSpc>
                        <a:buClr>
                          <a:srgbClr val="66B041"/>
                        </a:buClr>
                        <a:buSzPct val="105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Beurteilen  </a:t>
                      </a:r>
                    </a:p>
                  </a:txBody>
                  <a:tcPr marL="68573" marR="68573" marT="34289" marB="342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7D24"/>
                    </a:solidFill>
                  </a:tcPr>
                </a:tc>
              </a:tr>
              <a:tr h="434615">
                <a:tc>
                  <a:txBody>
                    <a:bodyPr/>
                    <a:lstStyle>
                      <a:lvl1pPr marL="285750" indent="-285750" defTabSz="457200">
                        <a:lnSpc>
                          <a:spcPct val="110000"/>
                        </a:lnSpc>
                        <a:buClr>
                          <a:srgbClr val="66B041"/>
                        </a:buClr>
                        <a:buSzPct val="105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Kriteriengeleitetes Beurteilen </a:t>
                      </a:r>
                    </a:p>
                  </a:txBody>
                  <a:tcPr marL="68573" marR="68573" marT="34289" marB="342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617264">
                <a:tc>
                  <a:txBody>
                    <a:bodyPr/>
                    <a:lstStyle>
                      <a:lvl1pPr marL="285750" indent="-285750" defTabSz="457200">
                        <a:lnSpc>
                          <a:spcPct val="110000"/>
                        </a:lnSpc>
                        <a:buClr>
                          <a:srgbClr val="66B041"/>
                        </a:buClr>
                        <a:buSzPct val="105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-CH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Vergleichen von Ist- und Soll-Werten </a:t>
                      </a:r>
                    </a:p>
                  </a:txBody>
                  <a:tcPr marL="68573" marR="68573" marT="34289" marB="342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800168">
                <a:tc>
                  <a:txBody>
                    <a:bodyPr/>
                    <a:lstStyle>
                      <a:lvl1pPr marL="285750" indent="-285750" defTabSz="457200">
                        <a:lnSpc>
                          <a:spcPct val="110000"/>
                        </a:lnSpc>
                        <a:buClr>
                          <a:srgbClr val="66B041"/>
                        </a:buClr>
                        <a:buSzPct val="105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-CH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Zuhören und Nachfragen (Innensicht berücksichtigen)</a:t>
                      </a:r>
                      <a:endParaRPr kumimoji="0" lang="de-DE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73" marR="68573" marT="34289" marB="342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617264">
                <a:tc>
                  <a:txBody>
                    <a:bodyPr/>
                    <a:lstStyle>
                      <a:lvl1pPr marL="285750" indent="-285750" defTabSz="457200">
                        <a:lnSpc>
                          <a:spcPct val="110000"/>
                        </a:lnSpc>
                        <a:buClr>
                          <a:srgbClr val="66B041"/>
                        </a:buClr>
                        <a:buSzPct val="105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-CH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Das Leistungsniveau berücksichtigen </a:t>
                      </a:r>
                    </a:p>
                  </a:txBody>
                  <a:tcPr marL="68573" marR="68573" marT="34289" marB="342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78630">
                <a:tc>
                  <a:txBody>
                    <a:bodyPr/>
                    <a:lstStyle>
                      <a:lvl1pPr marL="285750" indent="-285750" defTabSz="457200">
                        <a:lnSpc>
                          <a:spcPct val="110000"/>
                        </a:lnSpc>
                        <a:buClr>
                          <a:srgbClr val="66B041"/>
                        </a:buClr>
                        <a:buSzPct val="105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-CH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usw.</a:t>
                      </a:r>
                    </a:p>
                  </a:txBody>
                  <a:tcPr marL="68573" marR="68573" marT="34289" marB="342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956886"/>
              </p:ext>
            </p:extLst>
          </p:nvPr>
        </p:nvGraphicFramePr>
        <p:xfrm>
          <a:off x="6012160" y="1220462"/>
          <a:ext cx="2448272" cy="3694203"/>
        </p:xfrm>
        <a:graphic>
          <a:graphicData uri="http://schemas.openxmlformats.org/drawingml/2006/table">
            <a:tbl>
              <a:tblPr/>
              <a:tblGrid>
                <a:gridCol w="2448272"/>
              </a:tblGrid>
              <a:tr h="277439">
                <a:tc>
                  <a:txBody>
                    <a:bodyPr/>
                    <a:lstStyle>
                      <a:lvl1pPr defTabSz="457200">
                        <a:lnSpc>
                          <a:spcPct val="110000"/>
                        </a:lnSpc>
                        <a:buClr>
                          <a:srgbClr val="66B041"/>
                        </a:buClr>
                        <a:buSzPct val="105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Beraten </a:t>
                      </a:r>
                    </a:p>
                  </a:txBody>
                  <a:tcPr marL="68600" marR="68600" marT="34277" marB="342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7D24"/>
                    </a:solidFill>
                  </a:tcPr>
                </a:tc>
              </a:tr>
              <a:tr h="277439">
                <a:tc>
                  <a:txBody>
                    <a:bodyPr/>
                    <a:lstStyle>
                      <a:lvl1pPr marL="285750" indent="-285750" defTabSz="457200">
                        <a:lnSpc>
                          <a:spcPct val="110000"/>
                        </a:lnSpc>
                        <a:buClr>
                          <a:srgbClr val="66B041"/>
                        </a:buClr>
                        <a:buSzPct val="105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Kriteriengeleitetes Beraten </a:t>
                      </a:r>
                    </a:p>
                  </a:txBody>
                  <a:tcPr marL="68600" marR="68600" marT="34277" marB="342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617238">
                <a:tc>
                  <a:txBody>
                    <a:bodyPr/>
                    <a:lstStyle>
                      <a:lvl1pPr marL="285750" indent="-285750" defTabSz="457200">
                        <a:lnSpc>
                          <a:spcPct val="110000"/>
                        </a:lnSpc>
                        <a:buClr>
                          <a:srgbClr val="66B041"/>
                        </a:buClr>
                        <a:buSzPct val="105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-CH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Kernbewegungen und Kernpositionen deutlich machen </a:t>
                      </a:r>
                      <a:endParaRPr kumimoji="0" lang="de-DE" alt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0" marR="68600" marT="34277" marB="342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827244">
                <a:tc>
                  <a:txBody>
                    <a:bodyPr/>
                    <a:lstStyle>
                      <a:lvl1pPr marL="285750" indent="-285750" defTabSz="457200">
                        <a:lnSpc>
                          <a:spcPct val="110000"/>
                        </a:lnSpc>
                        <a:buClr>
                          <a:srgbClr val="66B041"/>
                        </a:buClr>
                        <a:buSzPct val="105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-CH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Bildhafte Sprache, Vorzeigen, Reihenbilder (ikonischer Lernspeicher ansprechen) </a:t>
                      </a:r>
                      <a:endParaRPr kumimoji="0" lang="de-DE" alt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0" marR="68600" marT="34277" marB="342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800166">
                <a:tc>
                  <a:txBody>
                    <a:bodyPr/>
                    <a:lstStyle>
                      <a:lvl1pPr marL="285750" indent="-285750" defTabSz="457200">
                        <a:lnSpc>
                          <a:spcPct val="110000"/>
                        </a:lnSpc>
                        <a:buClr>
                          <a:srgbClr val="66B041"/>
                        </a:buClr>
                        <a:buSzPct val="105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-CH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Bewegungsablauf vorsprechen, Metaphern verwenden (symbolischer Lernspeicher) </a:t>
                      </a:r>
                      <a:endParaRPr kumimoji="0" lang="de-DE" alt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0" marR="68600" marT="34277" marB="342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617238">
                <a:tc>
                  <a:txBody>
                    <a:bodyPr/>
                    <a:lstStyle>
                      <a:lvl1pPr marL="285750" indent="-285750" defTabSz="457200">
                        <a:lnSpc>
                          <a:spcPct val="110000"/>
                        </a:lnSpc>
                        <a:buClr>
                          <a:srgbClr val="66B041"/>
                        </a:buClr>
                        <a:buSzPct val="105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-CH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Hohe Wiederholungszahl bei der Bewegungsausführung (enaktiver Lernspeicher) </a:t>
                      </a:r>
                      <a:endParaRPr kumimoji="0" lang="de-DE" alt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600" marR="68600" marT="34277" marB="342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77439">
                <a:tc>
                  <a:txBody>
                    <a:bodyPr/>
                    <a:lstStyle>
                      <a:lvl1pPr marL="285750" indent="-285750" defTabSz="457200">
                        <a:lnSpc>
                          <a:spcPct val="110000"/>
                        </a:lnSpc>
                        <a:buClr>
                          <a:srgbClr val="66B041"/>
                        </a:buClr>
                        <a:buSzPct val="105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lnSpc>
                          <a:spcPct val="110000"/>
                        </a:lnSpc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usw.</a:t>
                      </a:r>
                    </a:p>
                  </a:txBody>
                  <a:tcPr marL="68600" marR="68600" marT="34277" marB="342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24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HSG_Master_neu">
  <a:themeElements>
    <a:clrScheme name="PHSG2">
      <a:dk1>
        <a:srgbClr val="000000"/>
      </a:dk1>
      <a:lt1>
        <a:srgbClr val="FFFFFF"/>
      </a:lt1>
      <a:dk2>
        <a:srgbClr val="666666"/>
      </a:dk2>
      <a:lt2>
        <a:srgbClr val="C0C0C0"/>
      </a:lt2>
      <a:accent1>
        <a:srgbClr val="83B81A"/>
      </a:accent1>
      <a:accent2>
        <a:srgbClr val="A4CCEA"/>
      </a:accent2>
      <a:accent3>
        <a:srgbClr val="EC7405"/>
      </a:accent3>
      <a:accent4>
        <a:srgbClr val="CDE3A3"/>
      </a:accent4>
      <a:accent5>
        <a:srgbClr val="DBEBF7"/>
      </a:accent5>
      <a:accent6>
        <a:srgbClr val="F7C79B"/>
      </a:accent6>
      <a:hlink>
        <a:srgbClr val="83B81A"/>
      </a:hlink>
      <a:folHlink>
        <a:srgbClr val="666666"/>
      </a:folHlink>
    </a:clrScheme>
    <a:fontScheme name="Arial-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9525">
          <a:solidFill>
            <a:schemeClr val="bg1">
              <a:lumMod val="65000"/>
            </a:schemeClr>
          </a:solidFill>
        </a:ln>
      </a:spPr>
      <a:bodyPr rtlCol="0" anchor="ctr"/>
      <a:lstStyle>
        <a:defPPr algn="ctr">
          <a:spcAft>
            <a:spcPts val="600"/>
          </a:spcAft>
          <a:defRPr sz="16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75000"/>
              <a:lumOff val="25000"/>
            </a:schemeClr>
          </a:solidFill>
          <a:prstDash val="sysDot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lIns="0" tIns="0" rIns="0" bIns="0" rtlCol="0">
        <a:spAutoFit/>
      </a:bodyPr>
      <a:lstStyle>
        <a:defPPr>
          <a:lnSpc>
            <a:spcPct val="90000"/>
          </a:lnSpc>
          <a:spcAft>
            <a:spcPts val="600"/>
          </a:spcAft>
          <a:defRPr sz="16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orlage_PowerPoint_PHSG_16_9 [Schreibgeschützt]" id="{F0B9A797-986A-45FA-907A-9DADD471AD26}" vid="{00456899-9288-4AE7-894D-79EDD5E01844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Vorlage_PowerPoint_PHSG_16_9</Template>
  <TotalTime>0</TotalTime>
  <Words>875</Words>
  <Application>Microsoft Macintosh PowerPoint</Application>
  <PresentationFormat>Bildschirmpräsentation (16:9)</PresentationFormat>
  <Paragraphs>155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7" baseType="lpstr">
      <vt:lpstr>Calibri</vt:lpstr>
      <vt:lpstr>Cambria</vt:lpstr>
      <vt:lpstr>Courier New</vt:lpstr>
      <vt:lpstr>ＭＳ Ｐゴシック</vt:lpstr>
      <vt:lpstr>ＭＳ 明朝</vt:lpstr>
      <vt:lpstr>Symbol</vt:lpstr>
      <vt:lpstr>Times</vt:lpstr>
      <vt:lpstr>Times New Roman</vt:lpstr>
      <vt:lpstr>Verdana</vt:lpstr>
      <vt:lpstr>Wingdings</vt:lpstr>
      <vt:lpstr>Arial</vt:lpstr>
      <vt:lpstr>PHSG_Master_neu</vt:lpstr>
      <vt:lpstr>PowerPoint-Präsentation</vt:lpstr>
      <vt:lpstr>Lernbiografie auf bewegunglesen.ch </vt:lpstr>
      <vt:lpstr>Lernbiografie auf bewegunglesen.ch </vt:lpstr>
      <vt:lpstr>PowerPoint-Präsentation</vt:lpstr>
      <vt:lpstr>Was gibt der Lehrplan vor? </vt:lpstr>
      <vt:lpstr>Bewegungsanalyse mit dem Päd. Konzept </vt:lpstr>
      <vt:lpstr>Bewegungsanalyse mit dem Päd. Konzept </vt:lpstr>
      <vt:lpstr>Stationenblatt – Beispiel Grätschsprung </vt:lpstr>
      <vt:lpstr>Bewegungsanalyse – Grundsätze / Anwendungstipps</vt:lpstr>
      <vt:lpstr>PowerPoint-Präsentation</vt:lpstr>
      <vt:lpstr>Bewegungsanalyse – Aufgaben lösen </vt:lpstr>
      <vt:lpstr>Eigenkorrektur -  Korrigieren von Bewegungen </vt:lpstr>
      <vt:lpstr>Fremdkorrektur</vt:lpstr>
      <vt:lpstr>Einige Tipps/Hinweise/Regeln zum Bewegungslernen  </vt:lpstr>
      <vt:lpstr>Betrachtungsweisen sportlicher Bewegung 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Hensinger Johannes PHSG</dc:creator>
  <cp:lastModifiedBy>Hensinger Johannes PHSG</cp:lastModifiedBy>
  <cp:revision>53</cp:revision>
  <dcterms:created xsi:type="dcterms:W3CDTF">2016-05-31T15:03:47Z</dcterms:created>
  <dcterms:modified xsi:type="dcterms:W3CDTF">2016-10-31T17:11:48Z</dcterms:modified>
</cp:coreProperties>
</file>